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88A37-E4A5-4918-B85D-321EA2307725}" type="datetimeFigureOut">
              <a:rPr lang="en-GB" smtClean="0"/>
              <a:t>21/06/2012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0F8953-167C-4FB0-AC18-33B1C0F7791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943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053F70-1A51-40E4-AB80-F46C88878308}" type="slidenum">
              <a:rPr lang="en-GB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DFE957-C9F1-4AF6-B5CB-4D0AB0D9D4DA}" type="slidenum">
              <a:rPr lang="en-GB">
                <a:solidFill>
                  <a:prstClr val="black"/>
                </a:solidFill>
              </a:rPr>
              <a:pPr/>
              <a:t>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351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99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32550" y="163513"/>
            <a:ext cx="1939925" cy="58277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2775" y="163513"/>
            <a:ext cx="5667375" cy="58277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464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562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0496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775" y="1673225"/>
            <a:ext cx="3803650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68825" y="1673225"/>
            <a:ext cx="3803650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486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36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6328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3324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8033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3836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PT_Header01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2775" y="1673225"/>
            <a:ext cx="7759700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63513"/>
            <a:ext cx="620077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01606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  <a:ea typeface="+mn-ea"/>
          <a:cs typeface="+mn-cs"/>
        </a:defRPr>
      </a:lvl1pPr>
      <a:lvl2pPr marL="1227138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2pPr>
      <a:lvl3pPr marL="1825625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3pPr>
      <a:lvl4pPr marL="2424113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4pPr>
      <a:lvl5pPr marL="30226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5pPr>
      <a:lvl6pPr marL="34798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fontAlgn="base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oleObject" Target="../embeddings/oleObject3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png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9927" y="2348880"/>
            <a:ext cx="4896544" cy="2087563"/>
          </a:xfrm>
        </p:spPr>
        <p:txBody>
          <a:bodyPr/>
          <a:lstStyle/>
          <a:p>
            <a:r>
              <a:rPr lang="en-GB" dirty="0" smtClean="0"/>
              <a:t>The </a:t>
            </a:r>
            <a:r>
              <a:rPr lang="en-GB" dirty="0" smtClean="0"/>
              <a:t>H2RG </a:t>
            </a:r>
            <a:r>
              <a:rPr lang="en-GB" dirty="0" smtClean="0"/>
              <a:t>infrared detector: introduction and results of data processing on different platforms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706752" y="6324600"/>
            <a:ext cx="3082895" cy="258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rgbClr val="0098DB"/>
              </a:buClr>
            </a:pPr>
            <a:r>
              <a:rPr lang="en-GB" sz="1000" dirty="0" smtClean="0">
                <a:solidFill>
                  <a:srgbClr val="000000"/>
                </a:solidFill>
                <a:latin typeface="Arial" charset="0"/>
              </a:rPr>
              <a:t>Andreas Jung (ESA),</a:t>
            </a:r>
            <a:r>
              <a:rPr lang="en-GB" sz="1000" dirty="0">
                <a:solidFill>
                  <a:srgbClr val="000000"/>
                </a:solidFill>
                <a:latin typeface="Arial" charset="0"/>
              </a:rPr>
              <a:t> Pierre-</a:t>
            </a:r>
            <a:r>
              <a:rPr lang="en-GB" sz="1000" dirty="0" err="1">
                <a:solidFill>
                  <a:srgbClr val="000000"/>
                </a:solidFill>
                <a:latin typeface="Arial" charset="0"/>
              </a:rPr>
              <a:t>Elie</a:t>
            </a:r>
            <a:r>
              <a:rPr lang="en-GB" sz="1000" dirty="0">
                <a:solidFill>
                  <a:srgbClr val="000000"/>
                </a:solidFill>
                <a:latin typeface="Arial" charset="0"/>
              </a:rPr>
              <a:t> CROUZET (ESA)</a:t>
            </a:r>
            <a:r>
              <a:rPr lang="en-GB" sz="1000" dirty="0" smtClean="0">
                <a:solidFill>
                  <a:srgbClr val="000000"/>
                </a:solidFill>
                <a:latin typeface="Arial" charset="0"/>
              </a:rPr>
              <a:t> </a:t>
            </a:r>
            <a:endParaRPr lang="en-GB" sz="100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" name="Picture 2" descr="IMG_01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3" t="9294" r="16879" b="7666"/>
          <a:stretch>
            <a:fillRect/>
          </a:stretch>
        </p:blipFill>
        <p:spPr bwMode="auto">
          <a:xfrm>
            <a:off x="3203848" y="3506025"/>
            <a:ext cx="1944688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9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25475" y="209799"/>
            <a:ext cx="6747522" cy="769441"/>
          </a:xfrm>
        </p:spPr>
        <p:txBody>
          <a:bodyPr/>
          <a:lstStyle/>
          <a:p>
            <a:r>
              <a:rPr lang="en-GB" dirty="0" smtClean="0"/>
              <a:t>Saturation detection, Co-adding,</a:t>
            </a:r>
            <a:br>
              <a:rPr lang="en-GB" dirty="0" smtClean="0"/>
            </a:br>
            <a:r>
              <a:rPr lang="en-GB" dirty="0" smtClean="0"/>
              <a:t>(Super-)Bias subtraction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1673225"/>
            <a:ext cx="6260306" cy="4318000"/>
          </a:xfrm>
        </p:spPr>
        <p:txBody>
          <a:bodyPr/>
          <a:lstStyle/>
          <a:p>
            <a:pPr marL="0" indent="0">
              <a:buNone/>
            </a:pPr>
            <a:r>
              <a:rPr lang="en-GB" b="1" dirty="0"/>
              <a:t>Saturation </a:t>
            </a:r>
            <a:r>
              <a:rPr lang="en-GB" b="1" dirty="0" smtClean="0"/>
              <a:t>detection</a:t>
            </a:r>
            <a:endParaRPr lang="en-GB" b="1" dirty="0"/>
          </a:p>
          <a:p>
            <a:pPr marL="0" indent="0">
              <a:buNone/>
            </a:pPr>
            <a:r>
              <a:rPr lang="en-GB" dirty="0" smtClean="0"/>
              <a:t>Objective: Detect if a pixel has gone into saturation to stop with the estimation of the flux in the later steps.</a:t>
            </a:r>
            <a:br>
              <a:rPr lang="en-GB" dirty="0" smtClean="0"/>
            </a:br>
            <a:r>
              <a:rPr lang="en-GB" dirty="0" smtClean="0"/>
              <a:t>Input: One value for each channel.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Co-adding</a:t>
            </a:r>
            <a:endParaRPr lang="en-US" b="1" dirty="0"/>
          </a:p>
          <a:p>
            <a:pPr marL="0" indent="0">
              <a:buNone/>
            </a:pPr>
            <a:r>
              <a:rPr lang="en-US" dirty="0" smtClean="0"/>
              <a:t>Objective: reduce read-out noise</a:t>
            </a:r>
            <a:br>
              <a:rPr lang="en-US" dirty="0" smtClean="0"/>
            </a:br>
            <a:r>
              <a:rPr lang="en-US" dirty="0" smtClean="0"/>
              <a:t>Sum the frames of each group (typically 1-8 frames).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GB" b="1" dirty="0" smtClean="0"/>
              <a:t>(Super-)Bias subtraction</a:t>
            </a:r>
          </a:p>
          <a:p>
            <a:pPr marL="0" indent="0">
              <a:buNone/>
            </a:pPr>
            <a:r>
              <a:rPr lang="en-US" dirty="0" smtClean="0"/>
              <a:t>Objective</a:t>
            </a:r>
            <a:r>
              <a:rPr lang="en-US" dirty="0"/>
              <a:t>: Remove pixel-to-pixel variation in </a:t>
            </a:r>
            <a:r>
              <a:rPr lang="en-US" dirty="0" smtClean="0"/>
              <a:t>offset</a:t>
            </a:r>
          </a:p>
          <a:p>
            <a:pPr marL="0" indent="0">
              <a:buNone/>
            </a:pPr>
            <a:r>
              <a:rPr lang="en-US" dirty="0" smtClean="0"/>
              <a:t>Subtract </a:t>
            </a:r>
            <a:r>
              <a:rPr lang="en-US" dirty="0"/>
              <a:t>a </a:t>
            </a:r>
            <a:r>
              <a:rPr lang="en-US" dirty="0" smtClean="0"/>
              <a:t>bias frame (2048x2048) from the frame obtained from the detector.</a:t>
            </a:r>
            <a:endParaRPr lang="en-GB" dirty="0" smtClean="0"/>
          </a:p>
        </p:txBody>
      </p:sp>
      <p:sp>
        <p:nvSpPr>
          <p:cNvPr id="3" name="Right Arrow 2"/>
          <p:cNvSpPr/>
          <p:nvPr/>
        </p:nvSpPr>
        <p:spPr>
          <a:xfrm>
            <a:off x="6876256" y="1617752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ight Arrow 27"/>
          <p:cNvSpPr/>
          <p:nvPr/>
        </p:nvSpPr>
        <p:spPr>
          <a:xfrm>
            <a:off x="6876256" y="1988840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ight Arrow 30"/>
          <p:cNvSpPr/>
          <p:nvPr/>
        </p:nvSpPr>
        <p:spPr>
          <a:xfrm>
            <a:off x="6876256" y="1803296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77751"/>
            <a:ext cx="1843799" cy="241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26563" r="30700" b="11363"/>
          <a:stretch/>
        </p:blipFill>
        <p:spPr bwMode="auto">
          <a:xfrm>
            <a:off x="6732240" y="4653136"/>
            <a:ext cx="1152128" cy="115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122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Non-linearity correction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5950" y="1673225"/>
            <a:ext cx="6115050" cy="43180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Non-linearity </a:t>
            </a:r>
            <a:r>
              <a:rPr lang="en-US" b="1" dirty="0" smtClean="0"/>
              <a:t>correction</a:t>
            </a:r>
          </a:p>
          <a:p>
            <a:pPr marL="0" indent="0">
              <a:buNone/>
            </a:pPr>
            <a:r>
              <a:rPr lang="en-US" dirty="0" smtClean="0"/>
              <a:t>Objective: correct for non-linearity of the detector</a:t>
            </a:r>
          </a:p>
          <a:p>
            <a:pPr marL="0" indent="0">
              <a:buNone/>
            </a:pPr>
            <a:r>
              <a:rPr lang="en-US" dirty="0" smtClean="0"/>
              <a:t>A 4</a:t>
            </a:r>
            <a:r>
              <a:rPr lang="en-US" baseline="30000" dirty="0" smtClean="0"/>
              <a:t>th</a:t>
            </a:r>
            <a:r>
              <a:rPr lang="en-US" dirty="0" smtClean="0"/>
              <a:t> order polynomial is used for the correction with a single set of coefficients for each channel.</a:t>
            </a:r>
          </a:p>
          <a:p>
            <a:pPr lvl="1">
              <a:buFont typeface="Verdana" pitchFamily="34" charset="0"/>
              <a:buNone/>
            </a:pPr>
            <a:endParaRPr lang="en-US" dirty="0" smtClean="0"/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5219700" y="6524625"/>
            <a:ext cx="3671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latin typeface="Arial" charset="0"/>
              </a:rPr>
              <a:t>Results obtained thanks to Andreas Jung (TEC-SWE)</a:t>
            </a:r>
          </a:p>
        </p:txBody>
      </p:sp>
      <p:sp>
        <p:nvSpPr>
          <p:cNvPr id="7" name="Right Arrow 6"/>
          <p:cNvSpPr/>
          <p:nvPr/>
        </p:nvSpPr>
        <p:spPr>
          <a:xfrm>
            <a:off x="6626324" y="2254012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77751"/>
            <a:ext cx="1843799" cy="241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4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Reference pixel subtraction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26914"/>
            <a:ext cx="5256212" cy="457835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Objective: remove common noise</a:t>
            </a:r>
            <a:endParaRPr lang="en-GB" dirty="0" smtClean="0"/>
          </a:p>
          <a:p>
            <a:pPr>
              <a:buFont typeface="+mj-lt"/>
              <a:buAutoNum type="romanLcPeriod"/>
            </a:pPr>
            <a:r>
              <a:rPr lang="en-GB" dirty="0" smtClean="0"/>
              <a:t>For each of the 32 channels:</a:t>
            </a:r>
            <a:br>
              <a:rPr lang="en-GB" dirty="0" smtClean="0"/>
            </a:br>
            <a:r>
              <a:rPr lang="en-GB" noProof="1" smtClean="0"/>
              <a:t>calculate the mean (sigma clipped) of the odd and even pixel of the first 4 and last 4 rows and subtract it from the odd and even pixel of the frame.</a:t>
            </a:r>
            <a:br>
              <a:rPr lang="en-GB" noProof="1" smtClean="0"/>
            </a:br>
            <a:endParaRPr lang="en-GB" noProof="1" smtClean="0"/>
          </a:p>
          <a:p>
            <a:pPr>
              <a:buFont typeface="+mj-lt"/>
              <a:buAutoNum type="romanLcPeriod"/>
            </a:pPr>
            <a:r>
              <a:rPr lang="en-GB" dirty="0" smtClean="0"/>
              <a:t>Running average (+-2 rows) of the lateral pixel</a:t>
            </a:r>
            <a:r>
              <a:rPr lang="en-GB" noProof="1" smtClean="0"/>
              <a:t> </a:t>
            </a:r>
            <a:endParaRPr lang="en-GB" dirty="0" smtClean="0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2290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560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652286"/>
              </p:ext>
            </p:extLst>
          </p:nvPr>
        </p:nvGraphicFramePr>
        <p:xfrm>
          <a:off x="4985489" y="4006988"/>
          <a:ext cx="3314233" cy="2158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8" name="Visio" r:id="rId3" imgW="4317952" imgH="2815369" progId="Visio.Drawing.11">
                  <p:embed/>
                </p:oleObj>
              </mc:Choice>
              <mc:Fallback>
                <p:oleObj name="Visio" r:id="rId3" imgW="4317952" imgH="281536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5489" y="4006988"/>
                        <a:ext cx="3314233" cy="21583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21240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2560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5537499"/>
              </p:ext>
            </p:extLst>
          </p:nvPr>
        </p:nvGraphicFramePr>
        <p:xfrm>
          <a:off x="871035" y="3935557"/>
          <a:ext cx="3124901" cy="2229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9" name="Visio" r:id="rId5" imgW="4808499" imgH="3431146" progId="Visio.Drawing.11">
                  <p:embed/>
                </p:oleObj>
              </mc:Choice>
              <mc:Fallback>
                <p:oleObj name="Visio" r:id="rId5" imgW="4808499" imgH="343114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035" y="3935557"/>
                        <a:ext cx="3124901" cy="222974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5219700" y="6524625"/>
            <a:ext cx="36718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latin typeface="Arial" charset="0"/>
              </a:rPr>
              <a:t>Results obtained thanks to Andreas Jung (TEC-SWE)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6626324" y="2564904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77751"/>
            <a:ext cx="1843799" cy="241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27584" y="4211796"/>
            <a:ext cx="3321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i.</a:t>
            </a:r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4008" y="4149080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ii.</a:t>
            </a:r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25661" name="Picture 61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55" t="35047" r="39489" b="46560"/>
          <a:stretch/>
        </p:blipFill>
        <p:spPr bwMode="auto">
          <a:xfrm>
            <a:off x="2627785" y="4755423"/>
            <a:ext cx="1368152" cy="700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30800" y="2048755"/>
            <a:ext cx="1800200" cy="1169551"/>
          </a:xfrm>
          <a:prstGeom prst="rect">
            <a:avLst/>
          </a:prstGeom>
          <a:solidFill>
            <a:srgbClr val="FFEA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1/f correction using </a:t>
            </a:r>
            <a:r>
              <a:rPr lang="en-US" sz="1400" b="1" dirty="0" smtClean="0"/>
              <a:t>FFT</a:t>
            </a:r>
            <a:r>
              <a:rPr lang="en-US" sz="1400" dirty="0" smtClean="0"/>
              <a:t> is possible too, no major difference in CPU speed.</a:t>
            </a:r>
            <a:endParaRPr lang="en-GB" sz="1400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4391980" y="2879890"/>
            <a:ext cx="504056" cy="425704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96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31788" y="5927551"/>
            <a:ext cx="7175500" cy="885825"/>
          </a:xfrm>
          <a:prstGeom prst="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60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25475" y="209799"/>
            <a:ext cx="6105525" cy="769441"/>
          </a:xfrm>
        </p:spPr>
        <p:txBody>
          <a:bodyPr/>
          <a:lstStyle/>
          <a:p>
            <a:r>
              <a:rPr lang="en-GB" dirty="0" smtClean="0"/>
              <a:t>Cosmic ray detection and </a:t>
            </a:r>
            <a:br>
              <a:rPr lang="en-GB" dirty="0" smtClean="0"/>
            </a:br>
            <a:r>
              <a:rPr lang="en-GB" dirty="0" smtClean="0"/>
              <a:t>Linear least </a:t>
            </a:r>
            <a:r>
              <a:rPr lang="en-GB" dirty="0" smtClean="0"/>
              <a:t>square </a:t>
            </a:r>
            <a:r>
              <a:rPr lang="en-GB" dirty="0" smtClean="0"/>
              <a:t>fit (progressive)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2"/>
            <a:ext cx="4608512" cy="4608983"/>
          </a:xfrm>
        </p:spPr>
        <p:txBody>
          <a:bodyPr/>
          <a:lstStyle/>
          <a:p>
            <a:pPr marL="0" indent="0">
              <a:lnSpc>
                <a:spcPct val="109000"/>
              </a:lnSpc>
              <a:buNone/>
            </a:pPr>
            <a:r>
              <a:rPr lang="en-GB" b="1" dirty="0" smtClean="0"/>
              <a:t>Cosmic ray detection</a:t>
            </a:r>
          </a:p>
          <a:p>
            <a:pPr marL="0" indent="0">
              <a:lnSpc>
                <a:spcPct val="109000"/>
              </a:lnSpc>
              <a:buNone/>
            </a:pPr>
            <a:r>
              <a:rPr lang="en-US" dirty="0" smtClean="0"/>
              <a:t>Objective: Estimate flux and detected disturbances by comic ray </a:t>
            </a:r>
            <a:endParaRPr lang="en-GB" dirty="0" smtClean="0"/>
          </a:p>
          <a:p>
            <a:pPr marL="0" indent="0">
              <a:lnSpc>
                <a:spcPct val="109000"/>
              </a:lnSpc>
              <a:buNone/>
            </a:pPr>
            <a:r>
              <a:rPr lang="en-GB" dirty="0" smtClean="0"/>
              <a:t>For each pixel:</a:t>
            </a:r>
          </a:p>
          <a:p>
            <a:pPr lvl="1">
              <a:lnSpc>
                <a:spcPct val="109000"/>
              </a:lnSpc>
            </a:pPr>
            <a:r>
              <a:rPr lang="en-GB" dirty="0" smtClean="0"/>
              <a:t>Estimation slope and intercept (linear least square method)</a:t>
            </a:r>
          </a:p>
          <a:p>
            <a:pPr lvl="1">
              <a:lnSpc>
                <a:spcPct val="109000"/>
              </a:lnSpc>
            </a:pPr>
            <a:r>
              <a:rPr lang="en-GB" dirty="0" smtClean="0"/>
              <a:t>Extrapolation next point</a:t>
            </a:r>
          </a:p>
          <a:p>
            <a:pPr lvl="1">
              <a:lnSpc>
                <a:spcPct val="109000"/>
              </a:lnSpc>
            </a:pPr>
            <a:r>
              <a:rPr lang="en-GB" dirty="0" smtClean="0"/>
              <a:t>Add noise to interpolated point</a:t>
            </a:r>
          </a:p>
          <a:p>
            <a:pPr lvl="1">
              <a:lnSpc>
                <a:spcPct val="109000"/>
              </a:lnSpc>
            </a:pPr>
            <a:r>
              <a:rPr lang="en-GB" dirty="0" smtClean="0"/>
              <a:t>Flag if next point is above threshold</a:t>
            </a:r>
          </a:p>
          <a:p>
            <a:pPr lvl="1">
              <a:lnSpc>
                <a:spcPct val="109000"/>
              </a:lnSpc>
            </a:pPr>
            <a:r>
              <a:rPr lang="en-GB" dirty="0" smtClean="0"/>
              <a:t>Subtracting running mean of all the following differences found (∆)</a:t>
            </a:r>
          </a:p>
          <a:p>
            <a:pPr lvl="1">
              <a:lnSpc>
                <a:spcPct val="109000"/>
              </a:lnSpc>
            </a:pPr>
            <a:r>
              <a:rPr lang="en-GB" dirty="0" smtClean="0"/>
              <a:t>Continue estimate slope and intercept</a:t>
            </a:r>
          </a:p>
        </p:txBody>
      </p:sp>
      <p:graphicFrame>
        <p:nvGraphicFramePr>
          <p:cNvPr id="2765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829372"/>
              </p:ext>
            </p:extLst>
          </p:nvPr>
        </p:nvGraphicFramePr>
        <p:xfrm>
          <a:off x="4897946" y="4167862"/>
          <a:ext cx="3960812" cy="245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Visio" r:id="rId3" imgW="6830520" imgH="3532442" progId="Visio.Drawing.11">
                  <p:embed/>
                </p:oleObj>
              </mc:Choice>
              <mc:Fallback>
                <p:oleObj name="Visio" r:id="rId3" imgW="6830520" imgH="353244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085" r="7582"/>
                      <a:stretch>
                        <a:fillRect/>
                      </a:stretch>
                    </p:blipFill>
                    <p:spPr bwMode="auto">
                      <a:xfrm>
                        <a:off x="4897946" y="4167862"/>
                        <a:ext cx="3960812" cy="24590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3" name="Line 5"/>
          <p:cNvSpPr>
            <a:spLocks noChangeShapeType="1"/>
          </p:cNvSpPr>
          <p:nvPr/>
        </p:nvSpPr>
        <p:spPr bwMode="auto">
          <a:xfrm>
            <a:off x="7019925" y="485904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187450" y="5589588"/>
            <a:ext cx="115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Arial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6969125" y="4822527"/>
            <a:ext cx="339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000" b="1">
                <a:solidFill>
                  <a:schemeClr val="bg2"/>
                </a:solidFill>
                <a:latin typeface="Arial" charset="0"/>
              </a:rPr>
              <a:t>∆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6626324" y="2852936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377751"/>
            <a:ext cx="1843799" cy="241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ight Arrow 11"/>
          <p:cNvSpPr/>
          <p:nvPr/>
        </p:nvSpPr>
        <p:spPr>
          <a:xfrm>
            <a:off x="6626324" y="3053720"/>
            <a:ext cx="504056" cy="216024"/>
          </a:xfrm>
          <a:prstGeom prst="rightArrow">
            <a:avLst>
              <a:gd name="adj1" fmla="val 32362"/>
              <a:gd name="adj2" fmla="val 7645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91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625475" y="209550"/>
            <a:ext cx="6105525" cy="769938"/>
          </a:xfrm>
        </p:spPr>
        <p:txBody>
          <a:bodyPr/>
          <a:lstStyle/>
          <a:p>
            <a:r>
              <a:rPr lang="en-US" dirty="0" smtClean="0"/>
              <a:t>on-board </a:t>
            </a:r>
            <a:r>
              <a:rPr lang="en-US" dirty="0" smtClean="0"/>
              <a:t>pre-Processing pipeline: Main loop</a:t>
            </a:r>
            <a:endParaRPr lang="en-GB" dirty="0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00808"/>
            <a:ext cx="6767736" cy="397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39205" y="1556792"/>
            <a:ext cx="2160587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>
                <a:solidFill>
                  <a:schemeClr val="bg2"/>
                </a:solidFill>
              </a:rPr>
              <a:t>First results of Profiling focuses on </a:t>
            </a:r>
            <a:r>
              <a:rPr lang="en-GB" sz="1600" b="1" dirty="0" smtClean="0">
                <a:solidFill>
                  <a:schemeClr val="bg2"/>
                </a:solidFill>
              </a:rPr>
              <a:t>main loop.</a:t>
            </a:r>
            <a:endParaRPr lang="en-GB" sz="1600" dirty="0" smtClean="0">
              <a:solidFill>
                <a:schemeClr val="bg2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chemeClr val="bg2"/>
                </a:solidFill>
              </a:rPr>
              <a:t/>
            </a:r>
            <a:br>
              <a:rPr lang="en-US" sz="1600" b="1" dirty="0" smtClean="0">
                <a:solidFill>
                  <a:schemeClr val="bg2"/>
                </a:solidFill>
              </a:rPr>
            </a:br>
            <a:r>
              <a:rPr lang="en-US" sz="1600" b="1" dirty="0" smtClean="0">
                <a:solidFill>
                  <a:schemeClr val="bg2"/>
                </a:solidFill>
              </a:rPr>
              <a:t/>
            </a:r>
            <a:br>
              <a:rPr lang="en-US" sz="1600" b="1" dirty="0" smtClean="0">
                <a:solidFill>
                  <a:schemeClr val="bg2"/>
                </a:solidFill>
              </a:rPr>
            </a:br>
            <a:r>
              <a:rPr lang="en-US" sz="1600" b="1" dirty="0" smtClean="0">
                <a:solidFill>
                  <a:schemeClr val="bg2"/>
                </a:solidFill>
              </a:rPr>
              <a:t/>
            </a:r>
            <a:br>
              <a:rPr lang="en-US" sz="1600" b="1" dirty="0" smtClean="0">
                <a:solidFill>
                  <a:schemeClr val="bg2"/>
                </a:solidFill>
              </a:rPr>
            </a:br>
            <a:r>
              <a:rPr lang="en-US" sz="1600" b="1" dirty="0" smtClean="0">
                <a:solidFill>
                  <a:schemeClr val="bg2"/>
                </a:solidFill>
              </a:rPr>
              <a:t/>
            </a:r>
            <a:br>
              <a:rPr lang="en-US" sz="1600" b="1" dirty="0" smtClean="0">
                <a:solidFill>
                  <a:schemeClr val="bg2"/>
                </a:solidFill>
              </a:rPr>
            </a:br>
            <a:endParaRPr lang="en-US" sz="1600" b="1" dirty="0" smtClean="0">
              <a:solidFill>
                <a:schemeClr val="bg2"/>
              </a:solidFill>
            </a:endParaRPr>
          </a:p>
          <a:p>
            <a:pPr>
              <a:spcBef>
                <a:spcPct val="50000"/>
              </a:spcBef>
            </a:pPr>
            <a:endParaRPr lang="en-US" sz="1600" b="1" dirty="0">
              <a:solidFill>
                <a:schemeClr val="bg2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1600" dirty="0" smtClean="0">
                <a:solidFill>
                  <a:schemeClr val="bg2"/>
                </a:solidFill>
              </a:rPr>
              <a:t>Note: </a:t>
            </a:r>
            <a:r>
              <a:rPr lang="en-US" sz="1600" b="1" dirty="0" smtClean="0">
                <a:solidFill>
                  <a:schemeClr val="bg2"/>
                </a:solidFill>
              </a:rPr>
              <a:t>Same code </a:t>
            </a:r>
            <a:r>
              <a:rPr lang="en-US" sz="1600" dirty="0" smtClean="0">
                <a:solidFill>
                  <a:schemeClr val="bg2"/>
                </a:solidFill>
              </a:rPr>
              <a:t>used for </a:t>
            </a:r>
            <a:r>
              <a:rPr lang="en-US" sz="1600" b="1" dirty="0" smtClean="0">
                <a:solidFill>
                  <a:schemeClr val="bg2"/>
                </a:solidFill>
              </a:rPr>
              <a:t>profiling </a:t>
            </a:r>
            <a:r>
              <a:rPr lang="en-US" sz="1600" dirty="0" smtClean="0">
                <a:solidFill>
                  <a:schemeClr val="bg2"/>
                </a:solidFill>
              </a:rPr>
              <a:t>as well as for </a:t>
            </a:r>
            <a:r>
              <a:rPr lang="en-US" sz="1600" b="1" dirty="0" smtClean="0">
                <a:solidFill>
                  <a:schemeClr val="bg2"/>
                </a:solidFill>
              </a:rPr>
              <a:t>performance evaluation</a:t>
            </a:r>
            <a:r>
              <a:rPr lang="en-US" sz="1600" dirty="0" smtClean="0">
                <a:solidFill>
                  <a:schemeClr val="bg2"/>
                </a:solidFill>
              </a:rPr>
              <a:t> with simulator data.</a:t>
            </a:r>
            <a:endParaRPr lang="en-GB" sz="1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17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625475" y="209550"/>
            <a:ext cx="6610350" cy="769938"/>
          </a:xfrm>
        </p:spPr>
        <p:txBody>
          <a:bodyPr/>
          <a:lstStyle/>
          <a:p>
            <a:r>
              <a:rPr lang="en-US" dirty="0" smtClean="0"/>
              <a:t>Profiling results of </a:t>
            </a:r>
            <a:br>
              <a:rPr lang="en-US" dirty="0" smtClean="0"/>
            </a:br>
            <a:r>
              <a:rPr lang="en-US" dirty="0" smtClean="0"/>
              <a:t>on-board pre-Processing pipeline (1/2)</a:t>
            </a:r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397334"/>
              </p:ext>
            </p:extLst>
          </p:nvPr>
        </p:nvGraphicFramePr>
        <p:xfrm>
          <a:off x="179512" y="1989138"/>
          <a:ext cx="7704855" cy="3557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488"/>
                <a:gridCol w="1568488"/>
                <a:gridCol w="1568488"/>
                <a:gridCol w="1568488"/>
                <a:gridCol w="1430903"/>
              </a:tblGrid>
              <a:tr h="936104"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Implemen-tation</a:t>
                      </a:r>
                      <a:r>
                        <a:rPr lang="en-US" sz="1600" b="1" dirty="0" smtClean="0"/>
                        <a:t> in…</a:t>
                      </a:r>
                      <a:endParaRPr lang="en-GB" sz="1600" b="1" dirty="0"/>
                    </a:p>
                  </a:txBody>
                  <a:tcPr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Leon</a:t>
                      </a:r>
                      <a:r>
                        <a:rPr lang="en-US" sz="1600" baseline="0" dirty="0" smtClean="0"/>
                        <a:t> AT697E</a:t>
                      </a:r>
                      <a:r>
                        <a:rPr lang="en-US" sz="1600" dirty="0" smtClean="0"/>
                        <a:t> </a:t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>@ 80 MHz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Maxwell</a:t>
                      </a:r>
                      <a:r>
                        <a:rPr lang="en-US" sz="1600" baseline="0" dirty="0" smtClean="0"/>
                        <a:t> SCS750</a:t>
                      </a:r>
                      <a:br>
                        <a:rPr lang="en-US" sz="1600" baseline="0" dirty="0" smtClean="0"/>
                      </a:br>
                      <a:r>
                        <a:rPr lang="en-US" sz="1600" baseline="0" dirty="0" smtClean="0"/>
                        <a:t>@ 400MHz</a:t>
                      </a:r>
                      <a:endParaRPr lang="en-GB" sz="16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>@ 800MHz</a:t>
                      </a:r>
                      <a:endParaRPr lang="en-GB" sz="1600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Memory usage</a:t>
                      </a:r>
                      <a:endParaRPr lang="en-GB" sz="1600" dirty="0"/>
                    </a:p>
                  </a:txBody>
                  <a:tcPr>
                    <a:solidFill>
                      <a:schemeClr val="accent4">
                        <a:lumMod val="50000"/>
                        <a:lumOff val="50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Floating point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28.2s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5.9s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4.5s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68.6 MB</a:t>
                      </a:r>
                      <a:br>
                        <a:rPr lang="en-US" sz="1600" b="0" dirty="0" smtClean="0"/>
                      </a:br>
                      <a:endParaRPr lang="en-US" sz="1600" b="0" dirty="0" smtClean="0"/>
                    </a:p>
                    <a:p>
                      <a:r>
                        <a:rPr lang="en-US" sz="1600" b="0" i="1" dirty="0" smtClean="0"/>
                        <a:t>84.6 MB (with bias)</a:t>
                      </a:r>
                      <a:br>
                        <a:rPr lang="en-US" sz="1600" b="0" i="1" dirty="0" smtClean="0"/>
                      </a:br>
                      <a:endParaRPr lang="en-US" sz="1600" b="0" i="1" dirty="0" smtClean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Fixed</a:t>
                      </a:r>
                      <a:br>
                        <a:rPr lang="en-US" sz="1600" b="1" dirty="0" smtClean="0"/>
                      </a:br>
                      <a:r>
                        <a:rPr lang="en-US" sz="1600" b="1" dirty="0" smtClean="0"/>
                        <a:t>point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21.5s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4.6s</a:t>
                      </a:r>
                      <a:br>
                        <a:rPr lang="en-US" sz="1600" b="1" dirty="0" smtClean="0"/>
                      </a:b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>   </a:t>
                      </a:r>
                      <a:r>
                        <a:rPr lang="en-US" sz="1600" i="1" dirty="0" smtClean="0"/>
                        <a:t>* 4.7 </a:t>
                      </a:r>
                      <a:br>
                        <a:rPr lang="en-US" sz="1600" i="1" dirty="0" smtClean="0"/>
                      </a:br>
                      <a:r>
                        <a:rPr lang="en-US" sz="1600" i="1" dirty="0" smtClean="0"/>
                        <a:t>(</a:t>
                      </a:r>
                      <a:r>
                        <a:rPr lang="en-US" sz="1600" i="1" dirty="0" err="1" smtClean="0"/>
                        <a:t>wrt</a:t>
                      </a:r>
                      <a:r>
                        <a:rPr lang="en-US" sz="1600" i="1" dirty="0" smtClean="0"/>
                        <a:t> Leon)</a:t>
                      </a:r>
                      <a:br>
                        <a:rPr lang="en-US" sz="1600" i="1" dirty="0" smtClean="0"/>
                      </a:br>
                      <a:endParaRPr lang="en-GB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3.4s</a:t>
                      </a:r>
                      <a:br>
                        <a:rPr lang="en-US" sz="1600" b="1" dirty="0" smtClean="0"/>
                      </a:br>
                      <a:r>
                        <a:rPr lang="en-US" sz="1600" dirty="0" smtClean="0"/>
                        <a:t/>
                      </a:r>
                      <a:br>
                        <a:rPr lang="en-US" sz="1600" dirty="0" smtClean="0"/>
                      </a:br>
                      <a:r>
                        <a:rPr lang="en-US" sz="1600" dirty="0" smtClean="0"/>
                        <a:t>   *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i="1" dirty="0" smtClean="0"/>
                        <a:t>6.3 </a:t>
                      </a:r>
                      <a:br>
                        <a:rPr lang="en-US" sz="1600" i="1" dirty="0" smtClean="0"/>
                      </a:br>
                      <a:r>
                        <a:rPr lang="en-US" sz="1600" i="1" dirty="0" smtClean="0"/>
                        <a:t>(</a:t>
                      </a:r>
                      <a:r>
                        <a:rPr lang="en-US" sz="1600" i="1" dirty="0" err="1" smtClean="0"/>
                        <a:t>wrt</a:t>
                      </a:r>
                      <a:r>
                        <a:rPr lang="en-US" sz="1600" i="1" dirty="0" smtClean="0"/>
                        <a:t> Leon)</a:t>
                      </a:r>
                      <a:endParaRPr lang="en-GB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52.6 MB</a:t>
                      </a:r>
                    </a:p>
                    <a:p>
                      <a:r>
                        <a:rPr lang="en-US" sz="1600" b="0" dirty="0" smtClean="0"/>
                        <a:t/>
                      </a:r>
                      <a:br>
                        <a:rPr lang="en-US" sz="1600" b="0" dirty="0" smtClean="0"/>
                      </a:br>
                      <a:r>
                        <a:rPr lang="en-US" sz="1600" b="0" i="1" dirty="0" smtClean="0"/>
                        <a:t>60.6 MB (with bias)</a:t>
                      </a:r>
                    </a:p>
                    <a:p>
                      <a:endParaRPr lang="en-GB" sz="1600" b="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>
            <a:off x="539875" y="3573463"/>
            <a:ext cx="0" cy="576262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55775" y="3635375"/>
            <a:ext cx="33131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“only” -24% in CPU time</a:t>
            </a:r>
            <a:endParaRPr lang="en-GB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795371" y="4624105"/>
            <a:ext cx="1368425" cy="8778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96631" y="5546725"/>
            <a:ext cx="324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however higher electrical power consumption!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629025" y="4652963"/>
            <a:ext cx="21590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270795"/>
            <a:ext cx="1599218" cy="1374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39205" y="1434262"/>
            <a:ext cx="70571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 smtClean="0">
                <a:solidFill>
                  <a:schemeClr val="bg2"/>
                </a:solidFill>
              </a:rPr>
              <a:t>Results for </a:t>
            </a:r>
            <a:r>
              <a:rPr lang="en-GB" sz="1600" b="1" dirty="0" smtClean="0">
                <a:solidFill>
                  <a:schemeClr val="bg2"/>
                </a:solidFill>
              </a:rPr>
              <a:t>main loop</a:t>
            </a:r>
            <a:r>
              <a:rPr lang="en-GB" sz="1600" dirty="0" smtClean="0">
                <a:solidFill>
                  <a:schemeClr val="bg2"/>
                </a:solidFill>
              </a:rPr>
              <a:t> for one (co-added) frame of 2048x2048</a:t>
            </a:r>
            <a:endParaRPr lang="en-GB" sz="1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79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475" y="209798"/>
            <a:ext cx="6898853" cy="769441"/>
          </a:xfrm>
        </p:spPr>
        <p:txBody>
          <a:bodyPr/>
          <a:lstStyle/>
          <a:p>
            <a:r>
              <a:rPr lang="en-US" dirty="0"/>
              <a:t>Profiling results of </a:t>
            </a:r>
            <a:br>
              <a:rPr lang="en-US" dirty="0"/>
            </a:br>
            <a:r>
              <a:rPr lang="en-US" dirty="0"/>
              <a:t>on-board </a:t>
            </a:r>
            <a:r>
              <a:rPr lang="en-US" dirty="0" smtClean="0"/>
              <a:t>pre-Processing </a:t>
            </a:r>
            <a:r>
              <a:rPr lang="en-US" dirty="0"/>
              <a:t>pipeline </a:t>
            </a:r>
            <a:r>
              <a:rPr lang="en-US" dirty="0" smtClean="0"/>
              <a:t>(2/2</a:t>
            </a:r>
            <a:r>
              <a:rPr lang="en-US" dirty="0"/>
              <a:t>)</a:t>
            </a:r>
            <a:endParaRPr lang="en-GB" dirty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272170"/>
              </p:ext>
            </p:extLst>
          </p:nvPr>
        </p:nvGraphicFramePr>
        <p:xfrm>
          <a:off x="997063" y="2041684"/>
          <a:ext cx="7200801" cy="340614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808313"/>
                <a:gridCol w="1080120"/>
                <a:gridCol w="1152128"/>
                <a:gridCol w="1296144"/>
                <a:gridCol w="864096"/>
              </a:tblGrid>
              <a:tr h="333375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effectLst/>
                          <a:latin typeface="+mn-lt"/>
                        </a:rPr>
                        <a:t>Processing</a:t>
                      </a:r>
                      <a:r>
                        <a:rPr lang="en-GB" sz="1600" u="none" strike="noStrike" baseline="0" dirty="0" smtClean="0">
                          <a:effectLst/>
                          <a:latin typeface="+mn-lt"/>
                        </a:rPr>
                        <a:t> step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Leon</a:t>
                      </a:r>
                    </a:p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@</a:t>
                      </a:r>
                      <a:br>
                        <a:rPr lang="en-US" sz="1600" b="0" i="0" u="none" strike="noStrike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600" b="0" i="0" u="none" strike="noStrike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</a:rPr>
                        <a:t>80 MHz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u="none" strike="noStrike" dirty="0" smtClean="0">
                          <a:effectLst/>
                          <a:latin typeface="+mn-lt"/>
                        </a:rPr>
                        <a:t>SCS750</a:t>
                      </a:r>
                    </a:p>
                    <a:p>
                      <a:pPr algn="ctr" fontAlgn="b"/>
                      <a:r>
                        <a:rPr lang="en-US" sz="1600" b="0" u="none" strike="noStrike" dirty="0" smtClean="0">
                          <a:effectLst/>
                          <a:latin typeface="+mn-lt"/>
                        </a:rPr>
                        <a:t>@</a:t>
                      </a:r>
                    </a:p>
                    <a:p>
                      <a:pPr algn="ctr" fontAlgn="b"/>
                      <a:r>
                        <a:rPr lang="en-US" sz="1600" b="0" u="none" strike="noStrike" dirty="0" smtClean="0">
                          <a:effectLst/>
                          <a:latin typeface="+mn-lt"/>
                        </a:rPr>
                        <a:t>800 MHz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 smtClean="0">
                          <a:effectLst/>
                          <a:latin typeface="+mn-lt"/>
                        </a:rPr>
                        <a:t>Integer</a:t>
                      </a:r>
                      <a:br>
                        <a:rPr lang="en-GB" sz="1600" b="0" u="none" strike="noStrike" dirty="0" smtClean="0">
                          <a:effectLst/>
                          <a:latin typeface="+mn-lt"/>
                        </a:rPr>
                      </a:br>
                      <a:r>
                        <a:rPr lang="en-GB" sz="1600" b="0" u="none" strike="noStrike" dirty="0" smtClean="0">
                          <a:effectLst/>
                          <a:latin typeface="+mn-lt"/>
                        </a:rPr>
                        <a:t> Ops</a:t>
                      </a:r>
                      <a:r>
                        <a:rPr lang="en-GB" sz="1600" b="0" u="none" strike="noStrike" baseline="0" dirty="0" smtClean="0">
                          <a:effectLst/>
                          <a:latin typeface="+mn-lt"/>
                        </a:rPr>
                        <a:t/>
                      </a:r>
                      <a:br>
                        <a:rPr lang="en-GB" sz="1600" b="0" u="none" strike="noStrike" baseline="0" dirty="0" smtClean="0">
                          <a:effectLst/>
                          <a:latin typeface="+mn-lt"/>
                        </a:rPr>
                      </a:b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0" u="none" strike="noStrike" dirty="0" smtClean="0">
                          <a:effectLst/>
                          <a:latin typeface="+mn-lt"/>
                        </a:rPr>
                        <a:t>Float Ops</a:t>
                      </a:r>
                      <a:br>
                        <a:rPr lang="en-GB" sz="1600" b="0" u="none" strike="noStrike" dirty="0" smtClean="0">
                          <a:effectLst/>
                          <a:latin typeface="+mn-lt"/>
                        </a:rPr>
                      </a:b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0.14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 fontAlgn="b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3.6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0.29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 smtClean="0">
                          <a:effectLst/>
                          <a:latin typeface="+mn-lt"/>
                        </a:rPr>
                        <a:t>26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b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</a:b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0.7</a:t>
                      </a:r>
                    </a:p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0.9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0.26</a:t>
                      </a:r>
                    </a:p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0.22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 smtClean="0">
                          <a:effectLst/>
                          <a:latin typeface="+mn-lt"/>
                        </a:rPr>
                        <a:t>0</a:t>
                      </a:r>
                    </a:p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dirty="0" smtClean="0">
                        <a:latin typeface="+mn-lt"/>
                      </a:endParaRPr>
                    </a:p>
                  </a:txBody>
                  <a:tcPr marL="9525" marR="9525" marT="9525" marB="0" anchor="b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13.3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1.58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 smtClean="0">
                          <a:effectLst/>
                          <a:latin typeface="+mn-lt"/>
                        </a:rPr>
                        <a:t>57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4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latin typeface="+mn-lt"/>
                        </a:rPr>
                        <a:t> </a:t>
                      </a:r>
                      <a:endParaRPr lang="en-GB" sz="2000" b="1" dirty="0" smtClean="0">
                        <a:latin typeface="+mn-lt"/>
                      </a:endParaRPr>
                    </a:p>
                  </a:txBody>
                  <a:tcPr marL="9525" marR="9525" marT="9525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3.0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1.07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22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b="1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endParaRPr lang="en-GB" sz="2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1.7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0.63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effectLst/>
                          <a:latin typeface="+mn-lt"/>
                        </a:rPr>
                        <a:t>0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109632" y="1708428"/>
            <a:ext cx="2082686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Per Pixel</a:t>
            </a:r>
            <a:endParaRPr lang="en-GB" sz="1600" b="1" dirty="0">
              <a:solidFill>
                <a:schemeClr val="bg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5019288" y="4775716"/>
            <a:ext cx="1018337" cy="938377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7150556" y="4793992"/>
            <a:ext cx="831284" cy="949464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7910372" y="4372580"/>
            <a:ext cx="413664" cy="4031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3877384" y="1716048"/>
            <a:ext cx="2088232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/>
                </a:solidFill>
              </a:rPr>
              <a:t>Total time [s]</a:t>
            </a:r>
            <a:endParaRPr lang="en-GB" sz="1600" b="1" dirty="0">
              <a:solidFill>
                <a:schemeClr val="bg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4162812" y="4345940"/>
            <a:ext cx="856476" cy="4404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Oval 37"/>
          <p:cNvSpPr/>
          <p:nvPr/>
        </p:nvSpPr>
        <p:spPr>
          <a:xfrm>
            <a:off x="4320560" y="3182820"/>
            <a:ext cx="1861904" cy="4404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5148064" y="2505584"/>
            <a:ext cx="103448" cy="563376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713180" y="5714092"/>
            <a:ext cx="1800200" cy="523220"/>
          </a:xfrm>
          <a:prstGeom prst="rect">
            <a:avLst/>
          </a:prstGeom>
          <a:solidFill>
            <a:srgbClr val="FFEA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Square root calculation!</a:t>
            </a:r>
            <a:endParaRPr lang="en-GB" sz="1400" dirty="0"/>
          </a:p>
        </p:txBody>
      </p:sp>
      <p:sp>
        <p:nvSpPr>
          <p:cNvPr id="39" name="TextBox 38"/>
          <p:cNvSpPr txBox="1"/>
          <p:nvPr/>
        </p:nvSpPr>
        <p:spPr>
          <a:xfrm>
            <a:off x="3330234" y="1556792"/>
            <a:ext cx="2707391" cy="954107"/>
          </a:xfrm>
          <a:prstGeom prst="rect">
            <a:avLst/>
          </a:prstGeom>
          <a:solidFill>
            <a:srgbClr val="FFEAA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FPGA vs. DPU:</a:t>
            </a:r>
            <a:br>
              <a:rPr lang="en-US" sz="1400" dirty="0" smtClean="0"/>
            </a:br>
            <a:r>
              <a:rPr lang="en-US" sz="1400" dirty="0" smtClean="0"/>
              <a:t>in addition 5-10% </a:t>
            </a:r>
            <a:br>
              <a:rPr lang="en-US" sz="1400" dirty="0" smtClean="0"/>
            </a:br>
            <a:r>
              <a:rPr lang="en-US" sz="1400" dirty="0" smtClean="0"/>
              <a:t>extra CPU time if performed on DPU</a:t>
            </a:r>
            <a:endParaRPr lang="en-GB" sz="1400" dirty="0"/>
          </a:p>
        </p:txBody>
      </p:sp>
      <p:sp>
        <p:nvSpPr>
          <p:cNvPr id="15" name="Oval 14"/>
          <p:cNvSpPr/>
          <p:nvPr/>
        </p:nvSpPr>
        <p:spPr>
          <a:xfrm>
            <a:off x="6937202" y="3546232"/>
            <a:ext cx="480386" cy="4404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6943358" y="4353560"/>
            <a:ext cx="480386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070" y="2761764"/>
            <a:ext cx="2541290" cy="2676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5" name="Straight Arrow Connector 44"/>
          <p:cNvCxnSpPr/>
          <p:nvPr/>
        </p:nvCxnSpPr>
        <p:spPr>
          <a:xfrm flipH="1">
            <a:off x="3301320" y="2505584"/>
            <a:ext cx="1152128" cy="845512"/>
          </a:xfrm>
          <a:prstGeom prst="straightConnector1">
            <a:avLst/>
          </a:prstGeom>
          <a:ln w="254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885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8" grpId="0" animBg="1"/>
      <p:bldP spid="26" grpId="0" animBg="1"/>
      <p:bldP spid="39" grpId="0" animBg="1"/>
      <p:bldP spid="15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GB" dirty="0" smtClean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Everything set up to do now the performance tests.</a:t>
            </a:r>
          </a:p>
          <a:p>
            <a:pPr marL="0" indent="0">
              <a:buNone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Same code for profiling and performance tests (and for floating point and fixed point)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CPU needs for each pre-processing step and overall need for main loop known on different target platforms:</a:t>
            </a:r>
            <a:br>
              <a:rPr lang="en-US" dirty="0" smtClean="0"/>
            </a:br>
            <a:r>
              <a:rPr lang="en-US" dirty="0" smtClean="0"/>
              <a:t>	Leon AT697E 		21.5s</a:t>
            </a:r>
            <a:br>
              <a:rPr lang="en-US" dirty="0" smtClean="0"/>
            </a:br>
            <a:r>
              <a:rPr lang="en-US" dirty="0" smtClean="0"/>
              <a:t>	Maxwell SCS750		3.4s – 4.6s</a:t>
            </a:r>
            <a:br>
              <a:rPr lang="en-US" dirty="0" smtClean="0"/>
            </a:br>
            <a:r>
              <a:rPr lang="en-US" dirty="0" smtClean="0"/>
              <a:t>	Memory usage 		53MB or 61MB (with bias)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BUT: Additional CPU time needed for Compression and IOs (from FPGA to DPU and DPU to Mass memory)</a:t>
            </a:r>
          </a:p>
          <a:p>
            <a:pPr marL="0" indent="0">
              <a:buNone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90571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Outline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673225"/>
            <a:ext cx="8062913" cy="4635500"/>
          </a:xfrm>
        </p:spPr>
        <p:txBody>
          <a:bodyPr/>
          <a:lstStyle/>
          <a:p>
            <a:pPr marL="304800" indent="-304800"/>
            <a:r>
              <a:rPr lang="en-GB" dirty="0" smtClean="0"/>
              <a:t>The </a:t>
            </a:r>
            <a:r>
              <a:rPr lang="en-GB" dirty="0"/>
              <a:t>H2RG infrared detector</a:t>
            </a:r>
          </a:p>
          <a:p>
            <a:pPr marL="989013" lvl="1"/>
            <a:r>
              <a:rPr lang="en-GB" dirty="0"/>
              <a:t>Readout chain</a:t>
            </a:r>
          </a:p>
          <a:p>
            <a:pPr marL="989013" lvl="1"/>
            <a:r>
              <a:rPr lang="en-GB" dirty="0"/>
              <a:t>Specifications</a:t>
            </a:r>
          </a:p>
          <a:p>
            <a:pPr marL="989013" lvl="1"/>
            <a:r>
              <a:rPr lang="en-GB" dirty="0"/>
              <a:t>Way of </a:t>
            </a:r>
            <a:r>
              <a:rPr lang="en-GB" dirty="0" smtClean="0"/>
              <a:t>sampling</a:t>
            </a:r>
          </a:p>
          <a:p>
            <a:pPr marL="989013" lvl="1"/>
            <a:r>
              <a:rPr lang="en-GB" dirty="0" smtClean="0"/>
              <a:t>Data processing requirement</a:t>
            </a:r>
            <a:endParaRPr lang="en-GB" dirty="0"/>
          </a:p>
          <a:p>
            <a:pPr marL="304800" indent="-304800"/>
            <a:r>
              <a:rPr lang="en-GB" dirty="0"/>
              <a:t>Data processing</a:t>
            </a:r>
          </a:p>
          <a:p>
            <a:pPr marL="989013" lvl="1"/>
            <a:r>
              <a:rPr lang="en-GB" dirty="0" smtClean="0"/>
              <a:t>Data </a:t>
            </a:r>
            <a:r>
              <a:rPr lang="en-GB" dirty="0"/>
              <a:t>processing </a:t>
            </a:r>
            <a:r>
              <a:rPr lang="en-GB" dirty="0" smtClean="0"/>
              <a:t>pipeline steps</a:t>
            </a:r>
            <a:endParaRPr lang="en-GB" dirty="0"/>
          </a:p>
          <a:p>
            <a:pPr marL="989013" lvl="1"/>
            <a:r>
              <a:rPr lang="en-GB" dirty="0" smtClean="0"/>
              <a:t>Profiling results</a:t>
            </a:r>
            <a:endParaRPr lang="en-GB" dirty="0"/>
          </a:p>
          <a:p>
            <a:pPr marL="304800" indent="-304800"/>
            <a:r>
              <a:rPr lang="en-GB" dirty="0" smtClean="0"/>
              <a:t>Conclusion</a:t>
            </a:r>
            <a:endParaRPr lang="en-GB" dirty="0"/>
          </a:p>
          <a:p>
            <a:pPr marL="989013" lvl="1"/>
            <a:endParaRPr lang="en-GB" dirty="0"/>
          </a:p>
          <a:p>
            <a:pPr marL="304800" indent="-30480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518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419100" indent="-419100"/>
            <a:r>
              <a:rPr lang="en-GB"/>
              <a:t>Infrared detectors: H2RG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2775" y="1268413"/>
            <a:ext cx="7759700" cy="4318000"/>
          </a:xfrm>
        </p:spPr>
        <p:txBody>
          <a:bodyPr/>
          <a:lstStyle/>
          <a:p>
            <a:pPr marL="304800" indent="-304800"/>
            <a:r>
              <a:rPr lang="en-GB" dirty="0"/>
              <a:t>State of the art detector already used for </a:t>
            </a:r>
          </a:p>
          <a:p>
            <a:pPr marL="989013" lvl="1"/>
            <a:r>
              <a:rPr lang="en-GB" dirty="0"/>
              <a:t>Hubble Space Telescope, Wild Field Camera 3</a:t>
            </a:r>
          </a:p>
          <a:p>
            <a:pPr marL="989013" lvl="1"/>
            <a:r>
              <a:rPr lang="en-GB" dirty="0"/>
              <a:t>NIFS Gemini north (Mauna Kea, Hawaii)</a:t>
            </a:r>
          </a:p>
          <a:p>
            <a:pPr marL="989013" lvl="1"/>
            <a:r>
              <a:rPr lang="en-GB" dirty="0"/>
              <a:t>JWST Near Infrared Spectrograph</a:t>
            </a:r>
          </a:p>
          <a:p>
            <a:pPr marL="989013" lvl="1"/>
            <a:r>
              <a:rPr lang="en-GB" dirty="0"/>
              <a:t>ESO, X-shooter (spectrograph), </a:t>
            </a:r>
            <a:r>
              <a:rPr lang="en-GB" dirty="0" err="1"/>
              <a:t>Paranal</a:t>
            </a:r>
            <a:endParaRPr lang="en-GB" dirty="0"/>
          </a:p>
          <a:p>
            <a:pPr marL="989013" lvl="1"/>
            <a:endParaRPr lang="en-GB" dirty="0"/>
          </a:p>
          <a:p>
            <a:pPr marL="989013" lvl="1"/>
            <a:endParaRPr lang="en-GB" dirty="0"/>
          </a:p>
          <a:p>
            <a:pPr marL="989013" lvl="1"/>
            <a:endParaRPr lang="en-GB" dirty="0"/>
          </a:p>
          <a:p>
            <a:pPr marL="304800" indent="-304800">
              <a:buFont typeface="Verdana" pitchFamily="34" charset="0"/>
              <a:buNone/>
            </a:pPr>
            <a:endParaRPr lang="en-GB" dirty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476375" y="4437063"/>
            <a:ext cx="48244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4332288"/>
            <a:ext cx="34290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344988"/>
            <a:ext cx="3311525" cy="25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4325938"/>
            <a:ext cx="3240088" cy="255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6507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MG_01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3" t="9294" r="16879" b="7666"/>
          <a:stretch>
            <a:fillRect/>
          </a:stretch>
        </p:blipFill>
        <p:spPr bwMode="auto">
          <a:xfrm>
            <a:off x="539750" y="2133600"/>
            <a:ext cx="1944688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IMG_0183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925" y="2060575"/>
            <a:ext cx="2632075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IMG_0176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060575"/>
            <a:ext cx="2703512" cy="2027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Readout chain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79388" y="6323013"/>
            <a:ext cx="5465762" cy="2746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</a:rPr>
              <a:t>JADE: JWST ASIC Drive Electronics</a:t>
            </a:r>
            <a:endParaRPr lang="en-GB" sz="1200">
              <a:solidFill>
                <a:srgbClr val="000000"/>
              </a:solidFill>
            </a:endParaRP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868863"/>
            <a:ext cx="1476375" cy="157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95288" y="4292600"/>
            <a:ext cx="2160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>
                <a:solidFill>
                  <a:srgbClr val="000000"/>
                </a:solidFill>
                <a:latin typeface="Arial" charset="0"/>
              </a:rPr>
              <a:t>H2RG detector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203575" y="4292600"/>
            <a:ext cx="2736850" cy="191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>
                <a:solidFill>
                  <a:srgbClr val="000000"/>
                </a:solidFill>
                <a:latin typeface="Arial" charset="0"/>
              </a:rPr>
              <a:t>SIDECAR ASIC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4D4F53"/>
                </a:solidFill>
                <a:latin typeface="Arial" charset="0"/>
              </a:rPr>
              <a:t>Clock generation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4D4F53"/>
                </a:solidFill>
                <a:latin typeface="Arial" charset="0"/>
              </a:rPr>
              <a:t>Bias generation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4D4F53"/>
                </a:solidFill>
                <a:latin typeface="Arial" charset="0"/>
              </a:rPr>
              <a:t>Digital interface to instrument electronics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4D4F53"/>
                </a:solidFill>
                <a:latin typeface="Arial" charset="0"/>
              </a:rPr>
              <a:t>Low power operation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en-GB" sz="1200">
                <a:solidFill>
                  <a:srgbClr val="4D4F53"/>
                </a:solidFill>
                <a:latin typeface="Arial" charset="0"/>
              </a:rPr>
              <a:t>Less than 150 mW at 100 kHz, 32 channel, 16 bit ADC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sz="12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6227763" y="4149725"/>
            <a:ext cx="2160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>
                <a:solidFill>
                  <a:srgbClr val="000000"/>
                </a:solidFill>
                <a:latin typeface="Arial" charset="0"/>
              </a:rPr>
              <a:t>JADE2 card</a:t>
            </a: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2484438" y="2924175"/>
            <a:ext cx="647700" cy="217488"/>
          </a:xfrm>
          <a:prstGeom prst="leftRightArrow">
            <a:avLst>
              <a:gd name="adj1" fmla="val 50000"/>
              <a:gd name="adj2" fmla="val 595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5867400" y="2781300"/>
            <a:ext cx="647700" cy="217488"/>
          </a:xfrm>
          <a:prstGeom prst="leftRightArrow">
            <a:avLst>
              <a:gd name="adj1" fmla="val 50000"/>
              <a:gd name="adj2" fmla="val 595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 rot="16200000">
            <a:off x="7670007" y="4364831"/>
            <a:ext cx="647700" cy="217487"/>
          </a:xfrm>
          <a:prstGeom prst="leftRightArrow">
            <a:avLst>
              <a:gd name="adj1" fmla="val 50000"/>
              <a:gd name="adj2" fmla="val 5956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33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Specifications</a:t>
            </a:r>
          </a:p>
        </p:txBody>
      </p:sp>
      <p:graphicFrame>
        <p:nvGraphicFramePr>
          <p:cNvPr id="23555" name="Group 3"/>
          <p:cNvGraphicFramePr>
            <a:graphicFrameLocks noGrp="1"/>
          </p:cNvGraphicFramePr>
          <p:nvPr/>
        </p:nvGraphicFramePr>
        <p:xfrm>
          <a:off x="207963" y="1789113"/>
          <a:ext cx="4765675" cy="3017840"/>
        </p:xfrm>
        <a:graphic>
          <a:graphicData uri="http://schemas.openxmlformats.org/drawingml/2006/table">
            <a:tbl>
              <a:tblPr/>
              <a:tblGrid>
                <a:gridCol w="2257425"/>
                <a:gridCol w="2508250"/>
              </a:tblGrid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Company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Teledyne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Detector name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HAWAII-2RG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Pixel size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18 </a:t>
                      </a: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/>
                          <a:cs typeface="Times New Roman" pitchFamily="18" charset="0"/>
                        </a:rPr>
                        <a:t>µ</a:t>
                      </a: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m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Number of pixels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2048 x 2048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Readout frequency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100kHz or 5Mh</a:t>
                      </a: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z</a:t>
                      </a: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Number</a:t>
                      </a: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 of outputs</a:t>
                      </a: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1,4 or 32</a:t>
                      </a:r>
                      <a:endParaRPr kumimoji="0" 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Frame size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Full frame, window mode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Reference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Pixels or one channel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Reset scheme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eorgia" pitchFamily="18" charset="0"/>
                          <a:cs typeface="Times New Roman" pitchFamily="18" charset="0"/>
                        </a:rPr>
                        <a:t>By pixel, by line or globally</a:t>
                      </a:r>
                      <a:endParaRPr kumimoji="0" lang="en-GB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587" name="Picture 35" descr="IMG_06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899025"/>
            <a:ext cx="2492375" cy="17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88" name="Group 36"/>
          <p:cNvGrpSpPr>
            <a:grpSpLocks/>
          </p:cNvGrpSpPr>
          <p:nvPr/>
        </p:nvGrpSpPr>
        <p:grpSpPr bwMode="auto">
          <a:xfrm>
            <a:off x="5715000" y="571500"/>
            <a:ext cx="3117850" cy="6286500"/>
            <a:chOff x="3900" y="360"/>
            <a:chExt cx="2128" cy="3960"/>
          </a:xfrm>
        </p:grpSpPr>
        <p:grpSp>
          <p:nvGrpSpPr>
            <p:cNvPr id="23589" name="Group 37"/>
            <p:cNvGrpSpPr>
              <a:grpSpLocks/>
            </p:cNvGrpSpPr>
            <p:nvPr/>
          </p:nvGrpSpPr>
          <p:grpSpPr bwMode="auto">
            <a:xfrm>
              <a:off x="3900" y="391"/>
              <a:ext cx="2056" cy="3929"/>
              <a:chOff x="3900" y="391"/>
              <a:chExt cx="2056" cy="3929"/>
            </a:xfrm>
          </p:grpSpPr>
          <p:pic>
            <p:nvPicPr>
              <p:cNvPr id="23590" name="Picture 3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00" y="391"/>
                <a:ext cx="1877" cy="19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23591" name="Group 39"/>
              <p:cNvGrpSpPr>
                <a:grpSpLocks/>
              </p:cNvGrpSpPr>
              <p:nvPr/>
            </p:nvGrpSpPr>
            <p:grpSpPr bwMode="auto">
              <a:xfrm>
                <a:off x="3991" y="2205"/>
                <a:ext cx="1965" cy="2115"/>
                <a:chOff x="3991" y="2205"/>
                <a:chExt cx="1965" cy="2115"/>
              </a:xfrm>
            </p:grpSpPr>
            <p:pic>
              <p:nvPicPr>
                <p:cNvPr id="23592" name="Picture 40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91" y="2205"/>
                  <a:ext cx="1965" cy="211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3593" name="Picture 4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9241" t="11429" r="29138" b="13982"/>
                <a:stretch>
                  <a:fillRect/>
                </a:stretch>
              </p:blipFill>
              <p:spPr bwMode="auto">
                <a:xfrm>
                  <a:off x="4744" y="2443"/>
                  <a:ext cx="32" cy="159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23594" name="Rectangle 42"/>
              <p:cNvSpPr>
                <a:spLocks noChangeArrowheads="1"/>
              </p:cNvSpPr>
              <p:nvPr/>
            </p:nvSpPr>
            <p:spPr bwMode="auto">
              <a:xfrm>
                <a:off x="4490" y="1661"/>
                <a:ext cx="127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>
                    <a:solidFill>
                      <a:srgbClr val="000000"/>
                    </a:solidFill>
                    <a:latin typeface="Arial" charset="0"/>
                  </a:rPr>
                  <a:t>42s at 100kHz	</a:t>
                </a:r>
              </a:p>
            </p:txBody>
          </p:sp>
          <p:sp>
            <p:nvSpPr>
              <p:cNvPr id="23595" name="Rectangle 43"/>
              <p:cNvSpPr>
                <a:spLocks noChangeArrowheads="1"/>
              </p:cNvSpPr>
              <p:nvPr/>
            </p:nvSpPr>
            <p:spPr bwMode="auto">
              <a:xfrm>
                <a:off x="4490" y="3475"/>
                <a:ext cx="127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>
                    <a:solidFill>
                      <a:srgbClr val="000000"/>
                    </a:solidFill>
                    <a:latin typeface="Arial" charset="0"/>
                  </a:rPr>
                  <a:t>1.36s at 100kHz	</a:t>
                </a:r>
              </a:p>
            </p:txBody>
          </p:sp>
        </p:grpSp>
        <p:sp>
          <p:nvSpPr>
            <p:cNvPr id="23596" name="Text Box 44"/>
            <p:cNvSpPr txBox="1">
              <a:spLocks noChangeArrowheads="1"/>
            </p:cNvSpPr>
            <p:nvPr/>
          </p:nvSpPr>
          <p:spPr bwMode="auto">
            <a:xfrm>
              <a:off x="4731" y="360"/>
              <a:ext cx="755" cy="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</a:rPr>
                <a:t>1 output</a:t>
              </a:r>
            </a:p>
          </p:txBody>
        </p:sp>
        <p:sp>
          <p:nvSpPr>
            <p:cNvPr id="23597" name="Text Box 45"/>
            <p:cNvSpPr txBox="1">
              <a:spLocks noChangeArrowheads="1"/>
            </p:cNvSpPr>
            <p:nvPr/>
          </p:nvSpPr>
          <p:spPr bwMode="auto">
            <a:xfrm>
              <a:off x="4116" y="2197"/>
              <a:ext cx="435" cy="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</a:rPr>
                <a:t> </a:t>
              </a:r>
              <a:r>
                <a:rPr lang="en-GB" sz="1000">
                  <a:solidFill>
                    <a:srgbClr val="000000"/>
                  </a:solidFill>
                </a:rPr>
                <a:t>output 1</a:t>
              </a:r>
            </a:p>
          </p:txBody>
        </p:sp>
        <p:sp>
          <p:nvSpPr>
            <p:cNvPr id="23598" name="Text Box 46"/>
            <p:cNvSpPr txBox="1">
              <a:spLocks noChangeArrowheads="1"/>
            </p:cNvSpPr>
            <p:nvPr/>
          </p:nvSpPr>
          <p:spPr bwMode="auto">
            <a:xfrm>
              <a:off x="5549" y="2185"/>
              <a:ext cx="479" cy="1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600">
                  <a:solidFill>
                    <a:srgbClr val="000000"/>
                  </a:solidFill>
                </a:rPr>
                <a:t> </a:t>
              </a:r>
              <a:r>
                <a:rPr lang="en-GB" sz="1000">
                  <a:solidFill>
                    <a:srgbClr val="000000"/>
                  </a:solidFill>
                </a:rPr>
                <a:t>output 32</a:t>
              </a:r>
            </a:p>
          </p:txBody>
        </p:sp>
        <p:sp>
          <p:nvSpPr>
            <p:cNvPr id="23599" name="Text Box 47"/>
            <p:cNvSpPr txBox="1">
              <a:spLocks noChangeArrowheads="1"/>
            </p:cNvSpPr>
            <p:nvPr/>
          </p:nvSpPr>
          <p:spPr bwMode="auto">
            <a:xfrm>
              <a:off x="4579" y="3071"/>
              <a:ext cx="1093" cy="2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>
                  <a:solidFill>
                    <a:srgbClr val="000000"/>
                  </a:solidFill>
                </a:rPr>
                <a:t>32 blocs of 64*2048 pixels</a:t>
              </a:r>
              <a:endParaRPr lang="en-GB" sz="800">
                <a:solidFill>
                  <a:srgbClr val="000000"/>
                </a:solidFill>
              </a:endParaRPr>
            </a:p>
          </p:txBody>
        </p:sp>
        <p:sp>
          <p:nvSpPr>
            <p:cNvPr id="23600" name="Text Box 48"/>
            <p:cNvSpPr txBox="1">
              <a:spLocks noChangeArrowheads="1"/>
            </p:cNvSpPr>
            <p:nvPr/>
          </p:nvSpPr>
          <p:spPr bwMode="auto">
            <a:xfrm>
              <a:off x="4569" y="1189"/>
              <a:ext cx="1093" cy="2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>
                  <a:solidFill>
                    <a:srgbClr val="000000"/>
                  </a:solidFill>
                </a:rPr>
                <a:t>1 bloc of 2048*2048 pixels</a:t>
              </a:r>
              <a:endParaRPr lang="en-GB" sz="800">
                <a:solidFill>
                  <a:srgbClr val="000000"/>
                </a:solidFill>
              </a:endParaRPr>
            </a:p>
          </p:txBody>
        </p:sp>
      </p:grpSp>
      <p:grpSp>
        <p:nvGrpSpPr>
          <p:cNvPr id="23601" name="Group 49"/>
          <p:cNvGrpSpPr>
            <a:grpSpLocks/>
          </p:cNvGrpSpPr>
          <p:nvPr/>
        </p:nvGrpSpPr>
        <p:grpSpPr bwMode="auto">
          <a:xfrm>
            <a:off x="4787900" y="1773238"/>
            <a:ext cx="4176713" cy="3736975"/>
            <a:chOff x="329" y="1310"/>
            <a:chExt cx="3373" cy="2960"/>
          </a:xfrm>
        </p:grpSpPr>
        <p:sp>
          <p:nvSpPr>
            <p:cNvPr id="23602" name="Line 50"/>
            <p:cNvSpPr>
              <a:spLocks noChangeShapeType="1"/>
            </p:cNvSpPr>
            <p:nvPr/>
          </p:nvSpPr>
          <p:spPr bwMode="auto">
            <a:xfrm>
              <a:off x="924" y="1310"/>
              <a:ext cx="1" cy="24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603" name="Line 51"/>
            <p:cNvSpPr>
              <a:spLocks noChangeShapeType="1"/>
            </p:cNvSpPr>
            <p:nvPr/>
          </p:nvSpPr>
          <p:spPr bwMode="auto">
            <a:xfrm flipH="1">
              <a:off x="1066" y="3804"/>
              <a:ext cx="2586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604" name="Text Box 52"/>
            <p:cNvSpPr txBox="1">
              <a:spLocks noChangeArrowheads="1"/>
            </p:cNvSpPr>
            <p:nvPr/>
          </p:nvSpPr>
          <p:spPr bwMode="auto">
            <a:xfrm>
              <a:off x="329" y="2018"/>
              <a:ext cx="510" cy="3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fr-FR" sz="1200">
                  <a:solidFill>
                    <a:srgbClr val="000000"/>
                  </a:solidFill>
                  <a:latin typeface="Arial" charset="0"/>
                </a:rPr>
                <a:t>2048 pixels</a:t>
              </a:r>
            </a:p>
          </p:txBody>
        </p:sp>
        <p:sp>
          <p:nvSpPr>
            <p:cNvPr id="23605" name="Text Box 53"/>
            <p:cNvSpPr txBox="1">
              <a:spLocks noChangeArrowheads="1"/>
            </p:cNvSpPr>
            <p:nvPr/>
          </p:nvSpPr>
          <p:spPr bwMode="auto">
            <a:xfrm>
              <a:off x="1945" y="3860"/>
              <a:ext cx="594" cy="4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fr-FR" sz="1400">
                  <a:solidFill>
                    <a:srgbClr val="000000"/>
                  </a:solidFill>
                  <a:latin typeface="Arial" charset="0"/>
                </a:rPr>
                <a:t>2048 pixels</a:t>
              </a:r>
            </a:p>
          </p:txBody>
        </p:sp>
        <p:sp>
          <p:nvSpPr>
            <p:cNvPr id="23606" name="Rectangle 54"/>
            <p:cNvSpPr>
              <a:spLocks noChangeArrowheads="1"/>
            </p:cNvSpPr>
            <p:nvPr/>
          </p:nvSpPr>
          <p:spPr bwMode="auto">
            <a:xfrm>
              <a:off x="1094" y="1310"/>
              <a:ext cx="2608" cy="2381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607" name="Rectangle 55"/>
            <p:cNvSpPr>
              <a:spLocks noChangeArrowheads="1"/>
            </p:cNvSpPr>
            <p:nvPr/>
          </p:nvSpPr>
          <p:spPr bwMode="auto">
            <a:xfrm>
              <a:off x="1143" y="1368"/>
              <a:ext cx="2494" cy="22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608" name="Line 56"/>
            <p:cNvSpPr>
              <a:spLocks noChangeShapeType="1"/>
            </p:cNvSpPr>
            <p:nvPr/>
          </p:nvSpPr>
          <p:spPr bwMode="auto">
            <a:xfrm flipH="1" flipV="1">
              <a:off x="2256" y="1395"/>
              <a:ext cx="1" cy="5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609" name="Line 57"/>
            <p:cNvSpPr>
              <a:spLocks noChangeShapeType="1"/>
            </p:cNvSpPr>
            <p:nvPr/>
          </p:nvSpPr>
          <p:spPr bwMode="auto">
            <a:xfrm>
              <a:off x="3107" y="2188"/>
              <a:ext cx="51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610" name="Text Box 58"/>
            <p:cNvSpPr txBox="1">
              <a:spLocks noChangeArrowheads="1"/>
            </p:cNvSpPr>
            <p:nvPr/>
          </p:nvSpPr>
          <p:spPr bwMode="auto">
            <a:xfrm>
              <a:off x="1519" y="2018"/>
              <a:ext cx="1587" cy="4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sz="1400">
                  <a:solidFill>
                    <a:srgbClr val="000000"/>
                  </a:solidFill>
                  <a:latin typeface="Arial" charset="0"/>
                </a:rPr>
                <a:t>4 rows and 4 column of reference pixels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1593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Way of sampling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0" y="981075"/>
            <a:ext cx="4678363" cy="2725738"/>
            <a:chOff x="-24" y="618"/>
            <a:chExt cx="3193" cy="1717"/>
          </a:xfrm>
        </p:grpSpPr>
        <p:grpSp>
          <p:nvGrpSpPr>
            <p:cNvPr id="31749" name="Group 5"/>
            <p:cNvGrpSpPr>
              <a:grpSpLocks/>
            </p:cNvGrpSpPr>
            <p:nvPr/>
          </p:nvGrpSpPr>
          <p:grpSpPr bwMode="auto">
            <a:xfrm>
              <a:off x="-24" y="618"/>
              <a:ext cx="3193" cy="1717"/>
              <a:chOff x="-24" y="618"/>
              <a:chExt cx="3193" cy="1717"/>
            </a:xfrm>
          </p:grpSpPr>
          <p:grpSp>
            <p:nvGrpSpPr>
              <p:cNvPr id="31750" name="Group 6"/>
              <p:cNvGrpSpPr>
                <a:grpSpLocks/>
              </p:cNvGrpSpPr>
              <p:nvPr/>
            </p:nvGrpSpPr>
            <p:grpSpPr bwMode="auto">
              <a:xfrm>
                <a:off x="-24" y="618"/>
                <a:ext cx="3193" cy="1717"/>
                <a:chOff x="-22" y="618"/>
                <a:chExt cx="2947" cy="1717"/>
              </a:xfrm>
            </p:grpSpPr>
            <p:grpSp>
              <p:nvGrpSpPr>
                <p:cNvPr id="31751" name="Group 7"/>
                <p:cNvGrpSpPr>
                  <a:grpSpLocks/>
                </p:cNvGrpSpPr>
                <p:nvPr/>
              </p:nvGrpSpPr>
              <p:grpSpPr bwMode="auto">
                <a:xfrm>
                  <a:off x="113" y="618"/>
                  <a:ext cx="2812" cy="1717"/>
                  <a:chOff x="113" y="618"/>
                  <a:chExt cx="2812" cy="1717"/>
                </a:xfrm>
              </p:grpSpPr>
              <p:grpSp>
                <p:nvGrpSpPr>
                  <p:cNvPr id="31752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113" y="618"/>
                    <a:ext cx="2608" cy="1717"/>
                    <a:chOff x="0" y="754"/>
                    <a:chExt cx="2608" cy="1717"/>
                  </a:xfrm>
                </p:grpSpPr>
                <p:pic>
                  <p:nvPicPr>
                    <p:cNvPr id="31753" name="Picture 9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0" y="754"/>
                      <a:ext cx="2608" cy="171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sp>
                  <p:nvSpPr>
                    <p:cNvPr id="31754" name="Line 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" y="1864"/>
                      <a:ext cx="359" cy="238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GB">
                        <a:solidFill>
                          <a:srgbClr val="000000"/>
                        </a:solidFill>
                        <a:latin typeface="Arial" charset="0"/>
                      </a:endParaRPr>
                    </a:p>
                  </p:txBody>
                </p:sp>
              </p:grpSp>
              <p:sp>
                <p:nvSpPr>
                  <p:cNvPr id="31755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7" y="845"/>
                    <a:ext cx="998" cy="113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fr-FR" sz="1600">
                        <a:solidFill>
                          <a:srgbClr val="000000"/>
                        </a:solidFill>
                        <a:latin typeface="Arial" charset="0"/>
                      </a:rPr>
                      <a:t>goal: </a:t>
                    </a:r>
                    <a:r>
                      <a:rPr lang="en-US" sz="1600">
                        <a:solidFill>
                          <a:srgbClr val="000000"/>
                        </a:solidFill>
                        <a:latin typeface="Arial" charset="0"/>
                      </a:rPr>
                      <a:t>remove</a:t>
                    </a:r>
                    <a:r>
                      <a:rPr lang="fr-FR" sz="1600">
                        <a:solidFill>
                          <a:srgbClr val="000000"/>
                        </a:solidFill>
                        <a:latin typeface="Arial" charset="0"/>
                      </a:rPr>
                      <a:t> </a:t>
                    </a:r>
                    <a:r>
                      <a:rPr lang="en-US" sz="1600">
                        <a:solidFill>
                          <a:srgbClr val="000000"/>
                        </a:solidFill>
                        <a:latin typeface="Arial" charset="0"/>
                      </a:rPr>
                      <a:t>common</a:t>
                    </a:r>
                    <a:r>
                      <a:rPr lang="fr-FR" sz="1600">
                        <a:solidFill>
                          <a:srgbClr val="000000"/>
                        </a:solidFill>
                        <a:latin typeface="Arial" charset="0"/>
                      </a:rPr>
                      <a:t> noise </a:t>
                    </a:r>
                  </a:p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fr-FR" sz="1600">
                        <a:solidFill>
                          <a:srgbClr val="000000"/>
                        </a:solidFill>
                        <a:latin typeface="Arial" charset="0"/>
                      </a:rPr>
                      <a:t>Readout : </a:t>
                    </a:r>
                    <a:r>
                      <a:rPr lang="fr-FR" sz="1600" b="1">
                        <a:solidFill>
                          <a:srgbClr val="000000"/>
                        </a:solidFill>
                        <a:latin typeface="Arial" charset="0"/>
                      </a:rPr>
                      <a:t>C.D.S</a:t>
                    </a:r>
                  </a:p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</a:pPr>
                    <a:r>
                      <a:rPr lang="fr-FR" sz="1600">
                        <a:solidFill>
                          <a:srgbClr val="000000"/>
                        </a:solidFill>
                        <a:latin typeface="Arial" charset="0"/>
                      </a:rPr>
                      <a:t>(Correlated Double Sampling)</a:t>
                    </a:r>
                  </a:p>
                </p:txBody>
              </p:sp>
            </p:grpSp>
            <p:sp>
              <p:nvSpPr>
                <p:cNvPr id="3175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-22" y="1842"/>
                  <a:ext cx="453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fr-FR" sz="1400">
                      <a:solidFill>
                        <a:srgbClr val="000000"/>
                      </a:solidFill>
                      <a:latin typeface="Arial" charset="0"/>
                    </a:rPr>
                    <a:t> </a:t>
                  </a:r>
                  <a:r>
                    <a:rPr lang="fr-FR" sz="1400" baseline="-25000">
                      <a:solidFill>
                        <a:srgbClr val="000000"/>
                      </a:solidFill>
                      <a:latin typeface="Arial" charset="0"/>
                    </a:rPr>
                    <a:t>reset</a:t>
                  </a:r>
                </a:p>
              </p:txBody>
            </p:sp>
          </p:grpSp>
          <p:sp>
            <p:nvSpPr>
              <p:cNvPr id="31757" name="Text Box 13"/>
              <p:cNvSpPr txBox="1">
                <a:spLocks noChangeArrowheads="1"/>
              </p:cNvSpPr>
              <p:nvPr/>
            </p:nvSpPr>
            <p:spPr bwMode="auto">
              <a:xfrm>
                <a:off x="662" y="799"/>
                <a:ext cx="1472" cy="1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GB" sz="1200">
                    <a:solidFill>
                      <a:srgbClr val="000000"/>
                    </a:solidFill>
                  </a:rPr>
                  <a:t>Total integration time</a:t>
                </a:r>
              </a:p>
            </p:txBody>
          </p:sp>
        </p:grpSp>
        <p:sp>
          <p:nvSpPr>
            <p:cNvPr id="31758" name="Text Box 14"/>
            <p:cNvSpPr txBox="1">
              <a:spLocks noChangeArrowheads="1"/>
            </p:cNvSpPr>
            <p:nvPr/>
          </p:nvSpPr>
          <p:spPr bwMode="auto">
            <a:xfrm>
              <a:off x="1943" y="2125"/>
              <a:ext cx="961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>
                  <a:solidFill>
                    <a:srgbClr val="000000"/>
                  </a:solidFill>
                </a:rPr>
                <a:t>integration time</a:t>
              </a:r>
            </a:p>
          </p:txBody>
        </p:sp>
      </p:grpSp>
      <p:grpSp>
        <p:nvGrpSpPr>
          <p:cNvPr id="31759" name="Group 15"/>
          <p:cNvGrpSpPr>
            <a:grpSpLocks/>
          </p:cNvGrpSpPr>
          <p:nvPr/>
        </p:nvGrpSpPr>
        <p:grpSpPr bwMode="auto">
          <a:xfrm>
            <a:off x="4751388" y="908050"/>
            <a:ext cx="4392612" cy="2905125"/>
            <a:chOff x="3316" y="572"/>
            <a:chExt cx="2998" cy="1830"/>
          </a:xfrm>
        </p:grpSpPr>
        <p:grpSp>
          <p:nvGrpSpPr>
            <p:cNvPr id="31760" name="Group 16"/>
            <p:cNvGrpSpPr>
              <a:grpSpLocks/>
            </p:cNvGrpSpPr>
            <p:nvPr/>
          </p:nvGrpSpPr>
          <p:grpSpPr bwMode="auto">
            <a:xfrm>
              <a:off x="3316" y="572"/>
              <a:ext cx="2998" cy="1739"/>
              <a:chOff x="3316" y="572"/>
              <a:chExt cx="2998" cy="1739"/>
            </a:xfrm>
          </p:grpSpPr>
          <p:grpSp>
            <p:nvGrpSpPr>
              <p:cNvPr id="31761" name="Group 17"/>
              <p:cNvGrpSpPr>
                <a:grpSpLocks/>
              </p:cNvGrpSpPr>
              <p:nvPr/>
            </p:nvGrpSpPr>
            <p:grpSpPr bwMode="auto">
              <a:xfrm>
                <a:off x="3316" y="572"/>
                <a:ext cx="2998" cy="1739"/>
                <a:chOff x="3061" y="572"/>
                <a:chExt cx="2767" cy="1739"/>
              </a:xfrm>
            </p:grpSpPr>
            <p:pic>
              <p:nvPicPr>
                <p:cNvPr id="31762" name="Picture 18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61" y="572"/>
                  <a:ext cx="2358" cy="173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1763" name="Rectangle 19"/>
                <p:cNvSpPr>
                  <a:spLocks noChangeArrowheads="1"/>
                </p:cNvSpPr>
                <p:nvPr/>
              </p:nvSpPr>
              <p:spPr bwMode="auto">
                <a:xfrm>
                  <a:off x="4717" y="935"/>
                  <a:ext cx="1111" cy="8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>
                      <a:solidFill>
                        <a:srgbClr val="000000"/>
                      </a:solidFill>
                      <a:latin typeface="Arial" charset="0"/>
                    </a:rPr>
                    <a:t>goal : decrease readout noise </a:t>
                  </a:r>
                </a:p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600">
                    <a:solidFill>
                      <a:srgbClr val="000000"/>
                    </a:solidFill>
                    <a:latin typeface="Arial" charset="0"/>
                  </a:endParaRPr>
                </a:p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sz="1600">
                      <a:solidFill>
                        <a:srgbClr val="000000"/>
                      </a:solidFill>
                      <a:latin typeface="Arial" charset="0"/>
                    </a:rPr>
                    <a:t>Readout : </a:t>
                  </a:r>
                  <a:r>
                    <a:rPr lang="en-US" sz="1600" b="1">
                      <a:solidFill>
                        <a:srgbClr val="000000"/>
                      </a:solidFill>
                      <a:latin typeface="Arial" charset="0"/>
                    </a:rPr>
                    <a:t>Fowler(N)</a:t>
                  </a:r>
                  <a:r>
                    <a:rPr lang="fr-FR" sz="1600">
                      <a:solidFill>
                        <a:srgbClr val="000000"/>
                      </a:solidFill>
                      <a:latin typeface="Arial" charset="0"/>
                    </a:rPr>
                    <a:t> </a:t>
                  </a:r>
                </a:p>
              </p:txBody>
            </p:sp>
          </p:grpSp>
          <p:sp>
            <p:nvSpPr>
              <p:cNvPr id="31764" name="Text Box 20"/>
              <p:cNvSpPr txBox="1">
                <a:spLocks noChangeArrowheads="1"/>
              </p:cNvSpPr>
              <p:nvPr/>
            </p:nvSpPr>
            <p:spPr bwMode="auto">
              <a:xfrm>
                <a:off x="3648" y="603"/>
                <a:ext cx="1472" cy="1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GB" sz="1200">
                    <a:solidFill>
                      <a:srgbClr val="000000"/>
                    </a:solidFill>
                  </a:rPr>
                  <a:t>Total integration time</a:t>
                </a:r>
              </a:p>
            </p:txBody>
          </p:sp>
        </p:grpSp>
        <p:sp>
          <p:nvSpPr>
            <p:cNvPr id="31765" name="Text Box 21"/>
            <p:cNvSpPr txBox="1">
              <a:spLocks noChangeArrowheads="1"/>
            </p:cNvSpPr>
            <p:nvPr/>
          </p:nvSpPr>
          <p:spPr bwMode="auto">
            <a:xfrm>
              <a:off x="5090" y="2229"/>
              <a:ext cx="961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>
                  <a:solidFill>
                    <a:srgbClr val="000000"/>
                  </a:solidFill>
                </a:rPr>
                <a:t>integration time</a:t>
              </a:r>
            </a:p>
          </p:txBody>
        </p:sp>
      </p:grpSp>
      <p:grpSp>
        <p:nvGrpSpPr>
          <p:cNvPr id="31766" name="Group 22"/>
          <p:cNvGrpSpPr>
            <a:grpSpLocks/>
          </p:cNvGrpSpPr>
          <p:nvPr/>
        </p:nvGrpSpPr>
        <p:grpSpPr bwMode="auto">
          <a:xfrm>
            <a:off x="5292725" y="3789363"/>
            <a:ext cx="3816350" cy="3016250"/>
            <a:chOff x="3612" y="2387"/>
            <a:chExt cx="2604" cy="1900"/>
          </a:xfrm>
        </p:grpSpPr>
        <p:grpSp>
          <p:nvGrpSpPr>
            <p:cNvPr id="31767" name="Group 23"/>
            <p:cNvGrpSpPr>
              <a:grpSpLocks/>
            </p:cNvGrpSpPr>
            <p:nvPr/>
          </p:nvGrpSpPr>
          <p:grpSpPr bwMode="auto">
            <a:xfrm>
              <a:off x="3612" y="2387"/>
              <a:ext cx="2604" cy="1900"/>
              <a:chOff x="3334" y="2437"/>
              <a:chExt cx="2404" cy="1900"/>
            </a:xfrm>
          </p:grpSpPr>
          <p:pic>
            <p:nvPicPr>
              <p:cNvPr id="31768" name="Picture 2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4" y="2437"/>
                <a:ext cx="2404" cy="19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1769" name="Text Box 25"/>
              <p:cNvSpPr txBox="1">
                <a:spLocks noChangeArrowheads="1"/>
              </p:cNvSpPr>
              <p:nvPr/>
            </p:nvSpPr>
            <p:spPr bwMode="auto">
              <a:xfrm>
                <a:off x="4740" y="2976"/>
                <a:ext cx="998" cy="3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GB" sz="1600" b="1" dirty="0">
                    <a:solidFill>
                      <a:srgbClr val="000000"/>
                    </a:solidFill>
                    <a:latin typeface="Arial" charset="0"/>
                  </a:rPr>
                  <a:t>Multi-accumulation</a:t>
                </a:r>
              </a:p>
            </p:txBody>
          </p:sp>
        </p:grpSp>
        <p:sp>
          <p:nvSpPr>
            <p:cNvPr id="31770" name="Text Box 26"/>
            <p:cNvSpPr txBox="1">
              <a:spLocks noChangeArrowheads="1"/>
            </p:cNvSpPr>
            <p:nvPr/>
          </p:nvSpPr>
          <p:spPr bwMode="auto">
            <a:xfrm>
              <a:off x="3877" y="2419"/>
              <a:ext cx="1211" cy="1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200">
                  <a:solidFill>
                    <a:srgbClr val="000000"/>
                  </a:solidFill>
                </a:rPr>
                <a:t>Total integration time</a:t>
              </a:r>
            </a:p>
          </p:txBody>
        </p:sp>
        <p:sp>
          <p:nvSpPr>
            <p:cNvPr id="31771" name="Text Box 27"/>
            <p:cNvSpPr txBox="1">
              <a:spLocks noChangeArrowheads="1"/>
            </p:cNvSpPr>
            <p:nvPr/>
          </p:nvSpPr>
          <p:spPr bwMode="auto">
            <a:xfrm>
              <a:off x="5362" y="3966"/>
              <a:ext cx="748" cy="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900">
                  <a:solidFill>
                    <a:srgbClr val="000000"/>
                  </a:solidFill>
                </a:rPr>
                <a:t>integration time</a:t>
              </a:r>
            </a:p>
          </p:txBody>
        </p:sp>
        <p:sp>
          <p:nvSpPr>
            <p:cNvPr id="31772" name="Text Box 28"/>
            <p:cNvSpPr txBox="1">
              <a:spLocks noChangeArrowheads="1"/>
            </p:cNvSpPr>
            <p:nvPr/>
          </p:nvSpPr>
          <p:spPr bwMode="auto">
            <a:xfrm>
              <a:off x="5051" y="4172"/>
              <a:ext cx="1085" cy="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900">
                  <a:solidFill>
                    <a:srgbClr val="000000"/>
                  </a:solidFill>
                </a:rPr>
                <a:t>No. of burst</a:t>
              </a:r>
            </a:p>
          </p:txBody>
        </p:sp>
      </p:grpSp>
      <p:grpSp>
        <p:nvGrpSpPr>
          <p:cNvPr id="31773" name="Group 29"/>
          <p:cNvGrpSpPr>
            <a:grpSpLocks/>
          </p:cNvGrpSpPr>
          <p:nvPr/>
        </p:nvGrpSpPr>
        <p:grpSpPr bwMode="auto">
          <a:xfrm>
            <a:off x="71438" y="3644900"/>
            <a:ext cx="3997325" cy="3255963"/>
            <a:chOff x="49" y="2364"/>
            <a:chExt cx="2728" cy="2051"/>
          </a:xfrm>
        </p:grpSpPr>
        <p:grpSp>
          <p:nvGrpSpPr>
            <p:cNvPr id="31774" name="Group 30"/>
            <p:cNvGrpSpPr>
              <a:grpSpLocks/>
            </p:cNvGrpSpPr>
            <p:nvPr/>
          </p:nvGrpSpPr>
          <p:grpSpPr bwMode="auto">
            <a:xfrm>
              <a:off x="49" y="2364"/>
              <a:ext cx="2728" cy="2051"/>
              <a:chOff x="24" y="2374"/>
              <a:chExt cx="2728" cy="2051"/>
            </a:xfrm>
          </p:grpSpPr>
          <p:grpSp>
            <p:nvGrpSpPr>
              <p:cNvPr id="31775" name="Group 31"/>
              <p:cNvGrpSpPr>
                <a:grpSpLocks/>
              </p:cNvGrpSpPr>
              <p:nvPr/>
            </p:nvGrpSpPr>
            <p:grpSpPr bwMode="auto">
              <a:xfrm>
                <a:off x="24" y="2374"/>
                <a:ext cx="2728" cy="1908"/>
                <a:chOff x="24" y="2429"/>
                <a:chExt cx="2728" cy="1908"/>
              </a:xfrm>
            </p:grpSpPr>
            <p:grpSp>
              <p:nvGrpSpPr>
                <p:cNvPr id="31776" name="Group 32"/>
                <p:cNvGrpSpPr>
                  <a:grpSpLocks/>
                </p:cNvGrpSpPr>
                <p:nvPr/>
              </p:nvGrpSpPr>
              <p:grpSpPr bwMode="auto">
                <a:xfrm>
                  <a:off x="24" y="2450"/>
                  <a:ext cx="2728" cy="1887"/>
                  <a:chOff x="22" y="2450"/>
                  <a:chExt cx="2518" cy="1887"/>
                </a:xfrm>
              </p:grpSpPr>
              <p:pic>
                <p:nvPicPr>
                  <p:cNvPr id="31777" name="Picture 33"/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" y="2450"/>
                    <a:ext cx="1906" cy="188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31778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2886"/>
                    <a:ext cx="1111" cy="98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GB" sz="1600">
                        <a:solidFill>
                          <a:srgbClr val="000000"/>
                        </a:solidFill>
                        <a:latin typeface="Arial" charset="0"/>
                      </a:rPr>
                      <a:t>goal: check linearity  (cosmic ray)</a:t>
                    </a:r>
                  </a:p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GB" sz="1600">
                      <a:solidFill>
                        <a:srgbClr val="000000"/>
                      </a:solidFill>
                      <a:latin typeface="Arial" charset="0"/>
                    </a:endParaRPr>
                  </a:p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r>
                      <a:rPr lang="en-GB" sz="1600">
                        <a:solidFill>
                          <a:srgbClr val="000000"/>
                        </a:solidFill>
                        <a:latin typeface="Arial" charset="0"/>
                      </a:rPr>
                      <a:t>Readout : </a:t>
                    </a:r>
                    <a:r>
                      <a:rPr lang="en-GB" sz="1600" b="1">
                        <a:solidFill>
                          <a:srgbClr val="000000"/>
                        </a:solidFill>
                        <a:latin typeface="Arial" charset="0"/>
                      </a:rPr>
                      <a:t>up the ramp</a:t>
                    </a:r>
                    <a:r>
                      <a:rPr lang="fr-FR" sz="1600">
                        <a:solidFill>
                          <a:srgbClr val="000000"/>
                        </a:solidFill>
                        <a:latin typeface="Arial" charset="0"/>
                      </a:rPr>
                      <a:t> </a:t>
                    </a:r>
                  </a:p>
                </p:txBody>
              </p:sp>
            </p:grpSp>
            <p:sp>
              <p:nvSpPr>
                <p:cNvPr id="31779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336" y="2429"/>
                  <a:ext cx="1472" cy="17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</a:pPr>
                  <a:r>
                    <a:rPr lang="en-GB" sz="1200">
                      <a:solidFill>
                        <a:srgbClr val="000000"/>
                      </a:solidFill>
                    </a:rPr>
                    <a:t>Total integration time</a:t>
                  </a:r>
                </a:p>
              </p:txBody>
            </p:sp>
          </p:grpSp>
          <p:sp>
            <p:nvSpPr>
              <p:cNvPr id="31780" name="Text Box 36"/>
              <p:cNvSpPr txBox="1">
                <a:spLocks noChangeArrowheads="1"/>
              </p:cNvSpPr>
              <p:nvPr/>
            </p:nvSpPr>
            <p:spPr bwMode="auto">
              <a:xfrm>
                <a:off x="1134" y="4137"/>
                <a:ext cx="961" cy="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GB" sz="1200">
                    <a:solidFill>
                      <a:srgbClr val="000000"/>
                    </a:solidFill>
                  </a:rPr>
                  <a:t>integration time</a:t>
                </a:r>
              </a:p>
            </p:txBody>
          </p:sp>
        </p:grpSp>
        <p:sp>
          <p:nvSpPr>
            <p:cNvPr id="31781" name="Text Box 37"/>
            <p:cNvSpPr txBox="1">
              <a:spLocks noChangeArrowheads="1"/>
            </p:cNvSpPr>
            <p:nvPr/>
          </p:nvSpPr>
          <p:spPr bwMode="auto">
            <a:xfrm>
              <a:off x="840" y="2642"/>
              <a:ext cx="498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GB" sz="1000">
                  <a:solidFill>
                    <a:srgbClr val="000000"/>
                  </a:solidFill>
                </a:rPr>
                <a:t>frames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29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Way of sampling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7759700" cy="4318000"/>
          </a:xfrm>
        </p:spPr>
        <p:txBody>
          <a:bodyPr/>
          <a:lstStyle/>
          <a:p>
            <a:r>
              <a:rPr lang="en-GB"/>
              <a:t>Example of one acquisition:</a:t>
            </a:r>
          </a:p>
          <a:p>
            <a:pPr lvl="1"/>
            <a:r>
              <a:rPr lang="en-GB"/>
              <a:t>Non destructive readout (not like a CCD)</a:t>
            </a:r>
          </a:p>
          <a:p>
            <a:pPr lvl="1"/>
            <a:r>
              <a:rPr lang="en-GB"/>
              <a:t>Evolution of the signal for one pixel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>
              <a:solidFill>
                <a:srgbClr val="000000"/>
              </a:solidFill>
              <a:latin typeface="Arial" charset="0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1042988" y="2600325"/>
          <a:ext cx="6335712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Visio" r:id="rId3" imgW="6830401" imgH="3532680" progId="Visio.Drawing.11">
                  <p:embed/>
                </p:oleObj>
              </mc:Choice>
              <mc:Fallback>
                <p:oleObj name="Visio" r:id="rId3" imgW="6830401" imgH="35326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600325"/>
                        <a:ext cx="6335712" cy="327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84213" y="6015038"/>
            <a:ext cx="7345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>
                <a:solidFill>
                  <a:srgbClr val="000000"/>
                </a:solidFill>
                <a:latin typeface="Arial" charset="0"/>
              </a:rPr>
              <a:t>Data processing is needed to compute final signal and its uncertainty</a:t>
            </a:r>
          </a:p>
        </p:txBody>
      </p:sp>
      <p:pic>
        <p:nvPicPr>
          <p:cNvPr id="7" name="Picture 3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26563" r="30700" b="11363"/>
          <a:stretch/>
        </p:blipFill>
        <p:spPr bwMode="auto">
          <a:xfrm>
            <a:off x="6948264" y="2996952"/>
            <a:ext cx="1996567" cy="200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902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Objective</a:t>
            </a:r>
            <a:endParaRPr lang="en-GB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Verdana" pitchFamily="34" charset="0"/>
              <a:buNone/>
              <a:defRPr/>
            </a:pPr>
            <a:r>
              <a:rPr lang="en-US" dirty="0" smtClean="0"/>
              <a:t>The objective of the investigations performed at ESTEC were:</a:t>
            </a:r>
          </a:p>
          <a:p>
            <a:pPr marL="0" indent="0">
              <a:buFont typeface="Verdana" pitchFamily="34" charset="0"/>
              <a:buNone/>
              <a:defRPr/>
            </a:pPr>
            <a:endParaRPr lang="en-US" dirty="0" smtClean="0"/>
          </a:p>
          <a:p>
            <a:pPr>
              <a:buFont typeface="+mj-lt"/>
              <a:buAutoNum type="arabicParenR"/>
              <a:defRPr/>
            </a:pPr>
            <a:r>
              <a:rPr lang="en-US" dirty="0" smtClean="0"/>
              <a:t>Estimate the </a:t>
            </a:r>
            <a:r>
              <a:rPr lang="en-US" b="1" dirty="0" smtClean="0"/>
              <a:t>CPU processing needs </a:t>
            </a:r>
            <a:r>
              <a:rPr lang="en-US" dirty="0" smtClean="0"/>
              <a:t>for </a:t>
            </a:r>
            <a:r>
              <a:rPr lang="en-US" dirty="0" smtClean="0"/>
              <a:t>the </a:t>
            </a:r>
            <a:r>
              <a:rPr lang="en-US" dirty="0" smtClean="0"/>
              <a:t>pre-processing</a:t>
            </a:r>
          </a:p>
          <a:p>
            <a:pPr>
              <a:buFont typeface="+mj-lt"/>
              <a:buAutoNum type="arabicParenR"/>
              <a:defRPr/>
            </a:pPr>
            <a:endParaRPr lang="en-US" dirty="0" smtClean="0"/>
          </a:p>
          <a:p>
            <a:pPr>
              <a:buFont typeface="+mj-lt"/>
              <a:buAutoNum type="arabicParenR"/>
              <a:defRPr/>
            </a:pPr>
            <a:r>
              <a:rPr lang="en-US" dirty="0" smtClean="0"/>
              <a:t>Evaluate the </a:t>
            </a:r>
            <a:r>
              <a:rPr lang="en-US" b="1" dirty="0" smtClean="0"/>
              <a:t>impact</a:t>
            </a:r>
            <a:r>
              <a:rPr lang="en-US" dirty="0" smtClean="0"/>
              <a:t> of the </a:t>
            </a:r>
            <a:r>
              <a:rPr lang="en-US" b="1" dirty="0" smtClean="0"/>
              <a:t>pre-processing steps on the performance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endParaRPr lang="en-US" dirty="0"/>
          </a:p>
          <a:p>
            <a:pPr marL="0" indent="0">
              <a:buFont typeface="Verdana" pitchFamily="34" charset="0"/>
              <a:buNone/>
              <a:defRPr/>
            </a:pPr>
            <a:r>
              <a:rPr lang="en-US" dirty="0" smtClean="0"/>
              <a:t>…</a:t>
            </a:r>
            <a:r>
              <a:rPr lang="en-US" b="1" dirty="0" smtClean="0"/>
              <a:t>to be able to make a trade-off </a:t>
            </a:r>
            <a:r>
              <a:rPr lang="en-US" dirty="0" smtClean="0"/>
              <a:t>for the selection of the needed pre-processing steps on-board to reach the performance (signal to noise ratio) requirements.</a:t>
            </a:r>
            <a:endParaRPr lang="en-GB" dirty="0"/>
          </a:p>
        </p:txBody>
      </p:sp>
      <p:sp>
        <p:nvSpPr>
          <p:cNvPr id="2" name="Right Arrow 1"/>
          <p:cNvSpPr/>
          <p:nvPr/>
        </p:nvSpPr>
        <p:spPr>
          <a:xfrm>
            <a:off x="179512" y="2327614"/>
            <a:ext cx="445963" cy="432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-36512" y="2996952"/>
            <a:ext cx="887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 be 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done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25475" y="209550"/>
            <a:ext cx="6105525" cy="769938"/>
          </a:xfrm>
        </p:spPr>
        <p:txBody>
          <a:bodyPr/>
          <a:lstStyle/>
          <a:p>
            <a:r>
              <a:rPr lang="en-US" dirty="0" smtClean="0"/>
              <a:t>on-board </a:t>
            </a:r>
            <a:r>
              <a:rPr lang="en-US" dirty="0" smtClean="0"/>
              <a:t>pre-Processing pipeline</a:t>
            </a:r>
            <a:endParaRPr lang="en-GB" dirty="0" smtClean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735" y="2592720"/>
            <a:ext cx="6072681" cy="372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Bent Arrow 26"/>
          <p:cNvSpPr/>
          <p:nvPr/>
        </p:nvSpPr>
        <p:spPr>
          <a:xfrm rot="5400000" flipV="1">
            <a:off x="5681838" y="1715430"/>
            <a:ext cx="720080" cy="683517"/>
          </a:xfrm>
          <a:prstGeom prst="bentArrow">
            <a:avLst>
              <a:gd name="adj1" fmla="val 19426"/>
              <a:gd name="adj2" fmla="val 25000"/>
              <a:gd name="adj3" fmla="val 25000"/>
              <a:gd name="adj4" fmla="val 40411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065171"/>
              </p:ext>
            </p:extLst>
          </p:nvPr>
        </p:nvGraphicFramePr>
        <p:xfrm>
          <a:off x="251520" y="1556792"/>
          <a:ext cx="2520895" cy="1565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Visio" r:id="rId4" imgW="6830520" imgH="3532442" progId="Visio.Drawing.11">
                  <p:embed/>
                </p:oleObj>
              </mc:Choice>
              <mc:Fallback>
                <p:oleObj name="Visio" r:id="rId4" imgW="6830520" imgH="353244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9085" r="7582"/>
                      <a:stretch>
                        <a:fillRect/>
                      </a:stretch>
                    </p:blipFill>
                    <p:spPr bwMode="auto">
                      <a:xfrm>
                        <a:off x="251520" y="1556792"/>
                        <a:ext cx="2520895" cy="15650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2243735" y="1988840"/>
            <a:ext cx="1896217" cy="720080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1691680" y="3121869"/>
            <a:ext cx="696463" cy="811187"/>
          </a:xfrm>
          <a:prstGeom prst="straightConnector1">
            <a:avLst/>
          </a:prstGeom>
          <a:ln w="254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1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71" t="26563" r="30700" b="11363"/>
          <a:stretch/>
        </p:blipFill>
        <p:spPr bwMode="auto">
          <a:xfrm>
            <a:off x="6660232" y="1274696"/>
            <a:ext cx="1152128" cy="115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0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1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718</Words>
  <Application>Microsoft Office PowerPoint</Application>
  <PresentationFormat>On-screen Show (4:3)</PresentationFormat>
  <Paragraphs>216</Paragraphs>
  <Slides>17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1_Default Design</vt:lpstr>
      <vt:lpstr>Visio</vt:lpstr>
      <vt:lpstr>PowerPoint Presentation</vt:lpstr>
      <vt:lpstr>Outline</vt:lpstr>
      <vt:lpstr>Infrared detectors: H2RG</vt:lpstr>
      <vt:lpstr>Readout chain</vt:lpstr>
      <vt:lpstr>Specifications</vt:lpstr>
      <vt:lpstr>Way of sampling</vt:lpstr>
      <vt:lpstr>Way of sampling</vt:lpstr>
      <vt:lpstr>Objective</vt:lpstr>
      <vt:lpstr>on-board pre-Processing pipeline</vt:lpstr>
      <vt:lpstr>Saturation detection, Co-adding, (Super-)Bias subtraction</vt:lpstr>
      <vt:lpstr>Non-linearity correction</vt:lpstr>
      <vt:lpstr>Reference pixel subtraction</vt:lpstr>
      <vt:lpstr>Cosmic ray detection and  Linear least square fit (progressive)</vt:lpstr>
      <vt:lpstr>on-board pre-Processing pipeline: Main loop</vt:lpstr>
      <vt:lpstr>Profiling results of  on-board pre-Processing pipeline (1/2)</vt:lpstr>
      <vt:lpstr>Profiling results of  on-board pre-Processing pipeline (2/2)</vt:lpstr>
      <vt:lpstr>Summary</vt:lpstr>
    </vt:vector>
  </TitlesOfParts>
  <Company>European Space Agency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CROUZET</dc:creator>
  <cp:lastModifiedBy>CROUZET</cp:lastModifiedBy>
  <cp:revision>10</cp:revision>
  <dcterms:created xsi:type="dcterms:W3CDTF">2012-05-22T12:41:36Z</dcterms:created>
  <dcterms:modified xsi:type="dcterms:W3CDTF">2012-06-21T12:48:56Z</dcterms:modified>
</cp:coreProperties>
</file>